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1" r:id="rId4"/>
    <p:sldId id="262"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10/6/2013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10/6/2013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10/6/2013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hyperlink" Target="mailto:e-teachuk@hotmail.co.uk" TargetMode="Externa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hyperlink" Target="http://e-teachuk.net/" TargetMode="Externa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Adding a Foru</a:t>
            </a:r>
            <a:r>
              <a:rPr lang="en-GB" dirty="0" smtClean="0"/>
              <a:t>m.</a:t>
            </a:r>
            <a:endParaRPr lang="en-GB" dirty="0"/>
          </a:p>
        </p:txBody>
      </p:sp>
      <p:sp>
        <p:nvSpPr>
          <p:cNvPr id="3" name="Subtitle 2"/>
          <p:cNvSpPr>
            <a:spLocks noGrp="1"/>
          </p:cNvSpPr>
          <p:nvPr>
            <p:ph type="subTitle" idx="1"/>
          </p:nvPr>
        </p:nvSpPr>
        <p:spPr/>
        <p:txBody>
          <a:bodyPr/>
          <a:lstStyle/>
          <a:p>
            <a:r>
              <a:rPr lang="en-GB" dirty="0" smtClean="0"/>
              <a:t>Moodle</a:t>
            </a:r>
            <a:endParaRPr lang="en-GB" dirty="0"/>
          </a:p>
        </p:txBody>
      </p:sp>
    </p:spTree>
    <p:extLst>
      <p:ext uri="{BB962C8B-B14F-4D97-AF65-F5344CB8AC3E}">
        <p14:creationId xmlns:p14="http://schemas.microsoft.com/office/powerpoint/2010/main" val="988058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214255" y="498764"/>
            <a:ext cx="55418" cy="562494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ounded Rectangle 7"/>
          <p:cNvSpPr>
            <a:spLocks noChangeAspect="1"/>
          </p:cNvSpPr>
          <p:nvPr/>
        </p:nvSpPr>
        <p:spPr>
          <a:xfrm>
            <a:off x="3494072" y="498763"/>
            <a:ext cx="8229600" cy="5624945"/>
          </a:xfrm>
          <a:prstGeom prst="roundRect">
            <a:avLst/>
          </a:prstGeom>
          <a:gradFill flip="none" rotWithShape="1">
            <a:gsLst>
              <a:gs pos="55000">
                <a:schemeClr val="bg2"/>
              </a:gs>
              <a:gs pos="92000">
                <a:schemeClr val="bg2">
                  <a:lumMod val="90000"/>
                </a:schemeClr>
              </a:gs>
              <a:gs pos="35065">
                <a:schemeClr val="bg2"/>
              </a:gs>
              <a:gs pos="100000">
                <a:schemeClr val="bg2">
                  <a:lumMod val="75000"/>
                </a:schemeClr>
              </a:gs>
            </a:gsLst>
            <a:lin ang="2700000" scaled="1"/>
            <a:tileRect/>
          </a:gradFill>
          <a:ln w="1270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prstClr val="white"/>
              </a:solidFill>
            </a:endParaRPr>
          </a:p>
        </p:txBody>
      </p:sp>
      <p:sp>
        <p:nvSpPr>
          <p:cNvPr id="9" name="Rectangle 8"/>
          <p:cNvSpPr/>
          <p:nvPr/>
        </p:nvSpPr>
        <p:spPr>
          <a:xfrm>
            <a:off x="184879" y="498763"/>
            <a:ext cx="2828144" cy="4801314"/>
          </a:xfrm>
          <a:prstGeom prst="rect">
            <a:avLst/>
          </a:prstGeom>
        </p:spPr>
        <p:txBody>
          <a:bodyPr wrap="square">
            <a:spAutoFit/>
          </a:bodyPr>
          <a:lstStyle/>
          <a:p>
            <a:r>
              <a:rPr lang="en-GB" b="1" u="sng" dirty="0"/>
              <a:t>Adding Forums to Moodle</a:t>
            </a:r>
          </a:p>
          <a:p>
            <a:r>
              <a:rPr lang="en-GB" b="1" dirty="0"/>
              <a:t> </a:t>
            </a:r>
            <a:endParaRPr lang="en-GB" dirty="0"/>
          </a:p>
          <a:p>
            <a:pPr marL="285750" indent="-285750">
              <a:buFont typeface="Arial" panose="020B0604020202020204" pitchFamily="34" charset="0"/>
              <a:buChar char="•"/>
            </a:pPr>
            <a:r>
              <a:rPr lang="en-GB" dirty="0"/>
              <a:t>Forums can be structured in different ways, and can include peer rating of each posting. </a:t>
            </a:r>
            <a:endParaRPr lang="en-GB" dirty="0" smtClean="0"/>
          </a:p>
          <a:p>
            <a:pPr marL="285750" indent="-285750">
              <a:buFont typeface="Arial" panose="020B0604020202020204" pitchFamily="34" charset="0"/>
              <a:buChar char="•"/>
            </a:pPr>
            <a:r>
              <a:rPr lang="en-GB" dirty="0" smtClean="0"/>
              <a:t>The </a:t>
            </a:r>
            <a:r>
              <a:rPr lang="en-GB" dirty="0"/>
              <a:t>postings can be viewed in a variety for formats, and can include attachments</a:t>
            </a:r>
            <a:r>
              <a:rPr lang="en-GB" dirty="0" smtClean="0"/>
              <a:t>.</a:t>
            </a:r>
          </a:p>
          <a:p>
            <a:pPr marL="285750" indent="-285750">
              <a:buFont typeface="Arial" panose="020B0604020202020204" pitchFamily="34" charset="0"/>
              <a:buChar char="•"/>
            </a:pPr>
            <a:r>
              <a:rPr lang="en-GB" dirty="0" smtClean="0"/>
              <a:t> </a:t>
            </a:r>
            <a:r>
              <a:rPr lang="en-GB" dirty="0"/>
              <a:t>By subscribing to a forum, participants will receive copies of each new posting in their email.</a:t>
            </a:r>
          </a:p>
          <a:p>
            <a:pPr marL="285750" indent="-285750">
              <a:buFont typeface="Arial" panose="020B0604020202020204" pitchFamily="34" charset="0"/>
              <a:buChar char="•"/>
            </a:pPr>
            <a:endParaRPr lang="en-GB" dirty="0">
              <a:solidFill>
                <a:srgbClr val="000000"/>
              </a:solidFill>
            </a:endParaRPr>
          </a:p>
        </p:txBody>
      </p:sp>
      <p:sp>
        <p:nvSpPr>
          <p:cNvPr id="4" name="TextBox 3"/>
          <p:cNvSpPr txBox="1"/>
          <p:nvPr/>
        </p:nvSpPr>
        <p:spPr>
          <a:xfrm>
            <a:off x="9552990" y="2156936"/>
            <a:ext cx="1925782" cy="2862322"/>
          </a:xfrm>
          <a:prstGeom prst="rect">
            <a:avLst/>
          </a:prstGeom>
          <a:noFill/>
        </p:spPr>
        <p:txBody>
          <a:bodyPr wrap="square" rtlCol="0">
            <a:spAutoFit/>
          </a:bodyPr>
          <a:lstStyle/>
          <a:p>
            <a:r>
              <a:rPr lang="en-GB" dirty="0"/>
              <a:t>Give the </a:t>
            </a:r>
            <a:r>
              <a:rPr lang="en-GB" b="1" dirty="0"/>
              <a:t>forum</a:t>
            </a:r>
            <a:r>
              <a:rPr lang="en-GB" dirty="0"/>
              <a:t> a title, and then you have a drop down choice of forum type.</a:t>
            </a:r>
          </a:p>
          <a:p>
            <a:r>
              <a:rPr lang="en-GB" dirty="0"/>
              <a:t>A description of the forum and use can be given in fully editable text  </a:t>
            </a:r>
            <a:r>
              <a:rPr lang="en-GB" b="1" dirty="0"/>
              <a:t>HTML</a:t>
            </a:r>
            <a:r>
              <a:rPr lang="en-GB" dirty="0"/>
              <a:t>  window</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t="18153" b="9538"/>
          <a:stretch>
            <a:fillRect/>
          </a:stretch>
        </p:blipFill>
        <p:spPr bwMode="auto">
          <a:xfrm>
            <a:off x="4050290" y="1052036"/>
            <a:ext cx="5257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t="17847" b="8923"/>
          <a:stretch>
            <a:fillRect/>
          </a:stretch>
        </p:blipFill>
        <p:spPr bwMode="auto">
          <a:xfrm>
            <a:off x="4054916" y="3557709"/>
            <a:ext cx="5273675"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623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500"/>
                                        <p:tgtEl>
                                          <p:spTgt spid="9">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500"/>
                                        <p:tgtEl>
                                          <p:spTgt spid="9">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animEffect transition="in" filter="fade">
                                      <p:cBhvr>
                                        <p:cTn id="29" dur="500"/>
                                        <p:tgtEl>
                                          <p:spTgt spid="9">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26"/>
                                        </p:tgtEl>
                                        <p:attrNameLst>
                                          <p:attrName>style.visibility</p:attrName>
                                        </p:attrNameLst>
                                      </p:cBhvr>
                                      <p:to>
                                        <p:strVal val="visible"/>
                                      </p:to>
                                    </p:set>
                                    <p:animEffect transition="in" filter="fade">
                                      <p:cBhvr>
                                        <p:cTn id="39" dur="500"/>
                                        <p:tgtEl>
                                          <p:spTgt spid="102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27"/>
                                        </p:tgtEl>
                                        <p:attrNameLst>
                                          <p:attrName>style.visibility</p:attrName>
                                        </p:attrNameLst>
                                      </p:cBhvr>
                                      <p:to>
                                        <p:strVal val="visible"/>
                                      </p:to>
                                    </p:set>
                                    <p:animEffect transition="in" filter="fade">
                                      <p:cBhvr>
                                        <p:cTn id="44" dur="500"/>
                                        <p:tgtEl>
                                          <p:spTgt spid="102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fade">
                                      <p:cBhvr>
                                        <p:cTn id="49" dur="500"/>
                                        <p:tgtEl>
                                          <p:spTgt spid="4">
                                            <p:txEl>
                                              <p:pRg st="0" end="0"/>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fade">
                                      <p:cBhvr>
                                        <p:cTn id="5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214255" y="498764"/>
            <a:ext cx="55418" cy="562494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ounded Rectangle 7"/>
          <p:cNvSpPr>
            <a:spLocks noChangeAspect="1"/>
          </p:cNvSpPr>
          <p:nvPr/>
        </p:nvSpPr>
        <p:spPr>
          <a:xfrm>
            <a:off x="3494072" y="498763"/>
            <a:ext cx="8229600" cy="5624945"/>
          </a:xfrm>
          <a:prstGeom prst="roundRect">
            <a:avLst/>
          </a:prstGeom>
          <a:gradFill flip="none" rotWithShape="1">
            <a:gsLst>
              <a:gs pos="55000">
                <a:schemeClr val="bg2"/>
              </a:gs>
              <a:gs pos="92000">
                <a:schemeClr val="bg2">
                  <a:lumMod val="90000"/>
                </a:schemeClr>
              </a:gs>
              <a:gs pos="35065">
                <a:schemeClr val="bg2"/>
              </a:gs>
              <a:gs pos="100000">
                <a:schemeClr val="bg2">
                  <a:lumMod val="75000"/>
                </a:schemeClr>
              </a:gs>
            </a:gsLst>
            <a:lin ang="2700000" scaled="1"/>
            <a:tileRect/>
          </a:gradFill>
          <a:ln w="1270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prstClr val="white"/>
              </a:solidFill>
            </a:endParaRPr>
          </a:p>
        </p:txBody>
      </p:sp>
      <p:sp>
        <p:nvSpPr>
          <p:cNvPr id="9" name="Rectangle 8"/>
          <p:cNvSpPr/>
          <p:nvPr/>
        </p:nvSpPr>
        <p:spPr>
          <a:xfrm>
            <a:off x="184879" y="498763"/>
            <a:ext cx="2828144" cy="1477328"/>
          </a:xfrm>
          <a:prstGeom prst="rect">
            <a:avLst/>
          </a:prstGeom>
        </p:spPr>
        <p:txBody>
          <a:bodyPr wrap="square">
            <a:spAutoFit/>
          </a:bodyPr>
          <a:lstStyle/>
          <a:p>
            <a:r>
              <a:rPr lang="en-GB" b="1" u="sng" dirty="0"/>
              <a:t>Adding Forums to Moodle</a:t>
            </a:r>
          </a:p>
          <a:p>
            <a:r>
              <a:rPr lang="en-GB" b="1" dirty="0"/>
              <a:t> </a:t>
            </a:r>
            <a:endParaRPr lang="en-GB" dirty="0"/>
          </a:p>
          <a:p>
            <a:pPr marL="285750" indent="-285750">
              <a:buFont typeface="Arial" panose="020B0604020202020204" pitchFamily="34" charset="0"/>
              <a:buChar char="•"/>
            </a:pPr>
            <a:r>
              <a:rPr lang="en-GB" dirty="0" smtClean="0"/>
              <a:t>A </a:t>
            </a:r>
            <a:r>
              <a:rPr lang="en-GB" dirty="0"/>
              <a:t>drop down choice of forum type.</a:t>
            </a:r>
          </a:p>
          <a:p>
            <a:pPr marL="285750" indent="-285750">
              <a:buFont typeface="Arial" panose="020B0604020202020204" pitchFamily="34" charset="0"/>
              <a:buChar char="•"/>
            </a:pPr>
            <a:endParaRPr lang="en-GB" dirty="0">
              <a:solidFill>
                <a:srgbClr val="000000"/>
              </a:solidFill>
            </a:endParaRPr>
          </a:p>
        </p:txBody>
      </p:sp>
      <p:sp>
        <p:nvSpPr>
          <p:cNvPr id="4" name="TextBox 3"/>
          <p:cNvSpPr txBox="1"/>
          <p:nvPr/>
        </p:nvSpPr>
        <p:spPr>
          <a:xfrm>
            <a:off x="4170218" y="1159408"/>
            <a:ext cx="7308554" cy="3693319"/>
          </a:xfrm>
          <a:prstGeom prst="rect">
            <a:avLst/>
          </a:prstGeom>
          <a:noFill/>
        </p:spPr>
        <p:txBody>
          <a:bodyPr wrap="square" rtlCol="0">
            <a:spAutoFit/>
          </a:bodyPr>
          <a:lstStyle/>
          <a:p>
            <a:r>
              <a:rPr lang="en-US" b="1" dirty="0"/>
              <a:t>A single simple discussion</a:t>
            </a:r>
            <a:r>
              <a:rPr lang="en-US" dirty="0"/>
              <a:t> - is just a single topic, all on one page. Useful for short, focused discussions.</a:t>
            </a:r>
            <a:endParaRPr lang="en-GB" dirty="0"/>
          </a:p>
          <a:p>
            <a:r>
              <a:rPr lang="en-US" b="1" dirty="0"/>
              <a:t>Standard forum for general use</a:t>
            </a:r>
            <a:r>
              <a:rPr lang="en-US" dirty="0"/>
              <a:t> - is an open forum where any one can start a new topic at any time. This is the best general-purpose forum.</a:t>
            </a:r>
            <a:endParaRPr lang="en-GB" dirty="0"/>
          </a:p>
          <a:p>
            <a:r>
              <a:rPr lang="en-US" b="1" dirty="0"/>
              <a:t>Each person posts one discussion</a:t>
            </a:r>
            <a:r>
              <a:rPr lang="en-US" dirty="0"/>
              <a:t> - Each person can post exactly one new discussion topic (everyone can reply to them though). This is useful when you want each student to start a discussion about, say, their reflections on the week's topic, and everyone else responds to these.</a:t>
            </a:r>
            <a:endParaRPr lang="en-GB" dirty="0"/>
          </a:p>
          <a:p>
            <a:r>
              <a:rPr lang="en-US" b="1" dirty="0"/>
              <a:t>Q And A Forum</a:t>
            </a:r>
            <a:r>
              <a:rPr lang="en-US" dirty="0"/>
              <a:t> - The Q &amp; A forum requires students to post their perspectives before viewing other students' postings. After the initial posting, students can view and respond to others' postings. This feature allows equal initial posting opportunity among all students, thus encouraging original and independent thinking.</a:t>
            </a:r>
            <a:endParaRPr lang="en-GB" dirty="0"/>
          </a:p>
        </p:txBody>
      </p:sp>
    </p:spTree>
    <p:extLst>
      <p:ext uri="{BB962C8B-B14F-4D97-AF65-F5344CB8AC3E}">
        <p14:creationId xmlns:p14="http://schemas.microsoft.com/office/powerpoint/2010/main" val="12721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fade">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fade">
                                      <p:cBhvr>
                                        <p:cTn id="35" dur="500"/>
                                        <p:tgtEl>
                                          <p:spTgt spid="4">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fade">
                                      <p:cBhvr>
                                        <p:cTn id="40" dur="500"/>
                                        <p:tgtEl>
                                          <p:spTgt spid="4">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Effect transition="in" filter="fade">
                                      <p:cBhvr>
                                        <p:cTn id="4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214255" y="498764"/>
            <a:ext cx="55418" cy="562494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ounded Rectangle 7"/>
          <p:cNvSpPr>
            <a:spLocks noChangeAspect="1"/>
          </p:cNvSpPr>
          <p:nvPr/>
        </p:nvSpPr>
        <p:spPr>
          <a:xfrm>
            <a:off x="3494072" y="498763"/>
            <a:ext cx="8229600" cy="5624945"/>
          </a:xfrm>
          <a:prstGeom prst="roundRect">
            <a:avLst/>
          </a:prstGeom>
          <a:gradFill flip="none" rotWithShape="1">
            <a:gsLst>
              <a:gs pos="55000">
                <a:schemeClr val="bg2"/>
              </a:gs>
              <a:gs pos="92000">
                <a:schemeClr val="bg2">
                  <a:lumMod val="90000"/>
                </a:schemeClr>
              </a:gs>
              <a:gs pos="35065">
                <a:schemeClr val="bg2"/>
              </a:gs>
              <a:gs pos="100000">
                <a:schemeClr val="bg2">
                  <a:lumMod val="75000"/>
                </a:schemeClr>
              </a:gs>
            </a:gsLst>
            <a:lin ang="2700000" scaled="1"/>
            <a:tileRect/>
          </a:gradFill>
          <a:ln w="1270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prstClr val="white"/>
              </a:solidFill>
            </a:endParaRPr>
          </a:p>
        </p:txBody>
      </p:sp>
      <p:sp>
        <p:nvSpPr>
          <p:cNvPr id="9" name="Rectangle 8"/>
          <p:cNvSpPr/>
          <p:nvPr/>
        </p:nvSpPr>
        <p:spPr>
          <a:xfrm>
            <a:off x="184879" y="498763"/>
            <a:ext cx="2828144" cy="2308324"/>
          </a:xfrm>
          <a:prstGeom prst="rect">
            <a:avLst/>
          </a:prstGeom>
        </p:spPr>
        <p:txBody>
          <a:bodyPr wrap="square">
            <a:spAutoFit/>
          </a:bodyPr>
          <a:lstStyle/>
          <a:p>
            <a:r>
              <a:rPr lang="en-GB" b="1" u="sng" dirty="0"/>
              <a:t>Adding Forums to Moodle</a:t>
            </a:r>
          </a:p>
          <a:p>
            <a:r>
              <a:rPr lang="en-GB" b="1" dirty="0"/>
              <a:t> </a:t>
            </a:r>
            <a:endParaRPr lang="en-GB" dirty="0"/>
          </a:p>
          <a:p>
            <a:pPr marL="285750" indent="-285750">
              <a:buFont typeface="Arial" panose="020B0604020202020204" pitchFamily="34" charset="0"/>
              <a:buChar char="•"/>
            </a:pPr>
            <a:r>
              <a:rPr lang="en-US" dirty="0"/>
              <a:t>Additional setting include, giving a time </a:t>
            </a:r>
            <a:r>
              <a:rPr lang="en-US" b="1" dirty="0"/>
              <a:t>period</a:t>
            </a:r>
            <a:r>
              <a:rPr lang="en-US" dirty="0"/>
              <a:t> to postings, allow </a:t>
            </a:r>
            <a:r>
              <a:rPr lang="en-US" b="1" dirty="0"/>
              <a:t>rating</a:t>
            </a:r>
            <a:r>
              <a:rPr lang="en-US" dirty="0"/>
              <a:t> of postings and </a:t>
            </a:r>
            <a:r>
              <a:rPr lang="en-US" b="1" dirty="0"/>
              <a:t>group</a:t>
            </a:r>
            <a:r>
              <a:rPr lang="en-US" dirty="0"/>
              <a:t> modes.</a:t>
            </a:r>
            <a:endParaRPr lang="en-GB" dirty="0"/>
          </a:p>
          <a:p>
            <a:pPr marL="285750" indent="-285750">
              <a:buFont typeface="Arial" panose="020B0604020202020204" pitchFamily="34" charset="0"/>
              <a:buChar char="•"/>
            </a:pPr>
            <a:endParaRPr lang="en-GB" dirty="0">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l="6317" t="42769" r="29964" b="10770"/>
          <a:stretch>
            <a:fillRect/>
          </a:stretch>
        </p:blipFill>
        <p:spPr bwMode="auto">
          <a:xfrm>
            <a:off x="4470865" y="719475"/>
            <a:ext cx="4351337"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l="18048" t="28914" r="55954" b="25259"/>
          <a:stretch>
            <a:fillRect/>
          </a:stretch>
        </p:blipFill>
        <p:spPr bwMode="auto">
          <a:xfrm>
            <a:off x="7876846" y="1357022"/>
            <a:ext cx="1890712" cy="195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631484" y="2807087"/>
            <a:ext cx="8092188" cy="3416320"/>
          </a:xfrm>
          <a:prstGeom prst="rect">
            <a:avLst/>
          </a:prstGeom>
          <a:noFill/>
        </p:spPr>
        <p:txBody>
          <a:bodyPr wrap="square" rtlCol="0">
            <a:spAutoFit/>
          </a:bodyPr>
          <a:lstStyle/>
          <a:p>
            <a:r>
              <a:rPr lang="en-GB" b="1" i="1" dirty="0"/>
              <a:t>Suggested uses of forums:-</a:t>
            </a:r>
          </a:p>
          <a:p>
            <a:r>
              <a:rPr lang="en-GB" dirty="0" smtClean="0"/>
              <a:t> </a:t>
            </a:r>
            <a:endParaRPr lang="en-GB" b="1" dirty="0" smtClean="0"/>
          </a:p>
          <a:p>
            <a:r>
              <a:rPr lang="en-GB" b="1" dirty="0" smtClean="0"/>
              <a:t>Peer Forum</a:t>
            </a:r>
            <a:r>
              <a:rPr lang="en-GB" dirty="0" smtClean="0"/>
              <a:t>- working in pairs, review learning topic for a week, a peer review adds to this possibly starting a new discussion.</a:t>
            </a:r>
          </a:p>
          <a:p>
            <a:r>
              <a:rPr lang="en-GB" dirty="0" smtClean="0"/>
              <a:t> </a:t>
            </a:r>
          </a:p>
          <a:p>
            <a:r>
              <a:rPr lang="en-GB" b="1" dirty="0" smtClean="0"/>
              <a:t>Q and A</a:t>
            </a:r>
            <a:r>
              <a:rPr lang="en-GB" dirty="0" smtClean="0"/>
              <a:t>- allows single question post that students must answer before seeing response of the other students. Could use answers to lead into doing a quiz.</a:t>
            </a:r>
          </a:p>
          <a:p>
            <a:r>
              <a:rPr lang="en-GB" dirty="0"/>
              <a:t> </a:t>
            </a:r>
          </a:p>
          <a:p>
            <a:r>
              <a:rPr lang="en-GB" b="1" dirty="0"/>
              <a:t>Debates</a:t>
            </a:r>
            <a:r>
              <a:rPr lang="en-GB" dirty="0"/>
              <a:t> -assign students into groups to debate different sides of an issue, for example evidence for and against global warming to support arguments (could be graded).</a:t>
            </a:r>
          </a:p>
          <a:p>
            <a:endParaRPr lang="en-GB" dirty="0"/>
          </a:p>
        </p:txBody>
      </p:sp>
    </p:spTree>
    <p:extLst>
      <p:ext uri="{BB962C8B-B14F-4D97-AF65-F5344CB8AC3E}">
        <p14:creationId xmlns:p14="http://schemas.microsoft.com/office/powerpoint/2010/main" val="166780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500"/>
                                        <p:tgtEl>
                                          <p:spTgt spid="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50"/>
                                        </p:tgtEl>
                                        <p:attrNameLst>
                                          <p:attrName>style.visibility</p:attrName>
                                        </p:attrNameLst>
                                      </p:cBhvr>
                                      <p:to>
                                        <p:strVal val="visible"/>
                                      </p:to>
                                    </p:set>
                                    <p:animEffect transition="in" filter="fade">
                                      <p:cBhvr>
                                        <p:cTn id="30" dur="500"/>
                                        <p:tgtEl>
                                          <p:spTgt spid="205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051"/>
                                        </p:tgtEl>
                                        <p:attrNameLst>
                                          <p:attrName>style.visibility</p:attrName>
                                        </p:attrNameLst>
                                      </p:cBhvr>
                                      <p:to>
                                        <p:strVal val="visible"/>
                                      </p:to>
                                    </p:set>
                                    <p:animEffect transition="in" filter="fade">
                                      <p:cBhvr>
                                        <p:cTn id="35" dur="500"/>
                                        <p:tgtEl>
                                          <p:spTgt spid="205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
                                            <p:txEl>
                                              <p:pRg st="0" end="0"/>
                                            </p:txEl>
                                          </p:spTgt>
                                        </p:tgtEl>
                                        <p:attrNameLst>
                                          <p:attrName>style.visibility</p:attrName>
                                        </p:attrNameLst>
                                      </p:cBhvr>
                                      <p:to>
                                        <p:strVal val="visible"/>
                                      </p:to>
                                    </p:set>
                                    <p:animEffect transition="in" filter="fade">
                                      <p:cBhvr>
                                        <p:cTn id="40" dur="500"/>
                                        <p:tgtEl>
                                          <p:spTgt spid="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
                                            <p:txEl>
                                              <p:pRg st="2" end="2"/>
                                            </p:txEl>
                                          </p:spTgt>
                                        </p:tgtEl>
                                        <p:attrNameLst>
                                          <p:attrName>style.visibility</p:attrName>
                                        </p:attrNameLst>
                                      </p:cBhvr>
                                      <p:to>
                                        <p:strVal val="visible"/>
                                      </p:to>
                                    </p:set>
                                    <p:animEffect transition="in" filter="fade">
                                      <p:cBhvr>
                                        <p:cTn id="45" dur="500"/>
                                        <p:tgtEl>
                                          <p:spTgt spid="2">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
                                            <p:txEl>
                                              <p:pRg st="4" end="4"/>
                                            </p:txEl>
                                          </p:spTgt>
                                        </p:tgtEl>
                                        <p:attrNameLst>
                                          <p:attrName>style.visibility</p:attrName>
                                        </p:attrNameLst>
                                      </p:cBhvr>
                                      <p:to>
                                        <p:strVal val="visible"/>
                                      </p:to>
                                    </p:set>
                                    <p:animEffect transition="in" filter="fade">
                                      <p:cBhvr>
                                        <p:cTn id="50" dur="500"/>
                                        <p:tgtEl>
                                          <p:spTgt spid="2">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214255" y="498764"/>
            <a:ext cx="55418" cy="5624945"/>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819" y="1750182"/>
            <a:ext cx="4022581" cy="400470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4885965" y="498764"/>
            <a:ext cx="4684552" cy="923330"/>
          </a:xfrm>
          <a:prstGeom prst="rect">
            <a:avLst/>
          </a:prstGeom>
          <a:noFill/>
        </p:spPr>
        <p:txBody>
          <a:bodyPr wrap="none" lIns="91440" tIns="45720" rIns="91440" bIns="45720">
            <a:spAutoFit/>
          </a:bodyPr>
          <a:lstStyle/>
          <a:p>
            <a:pPr algn="ctr"/>
            <a:r>
              <a:rPr lang="en-US" sz="5400" dirty="0" smtClean="0">
                <a:ln w="0"/>
                <a:solidFill>
                  <a:srgbClr val="E48312"/>
                </a:solidFill>
                <a:effectLst>
                  <a:outerShdw blurRad="38100" dist="25400" dir="5400000" algn="ctr" rotWithShape="0">
                    <a:srgbClr val="6E747A">
                      <a:alpha val="43000"/>
                    </a:srgbClr>
                  </a:outerShdw>
                </a:effectLst>
              </a:rPr>
              <a:t>Practice Activity</a:t>
            </a:r>
            <a:endParaRPr lang="en-US" sz="5400" dirty="0">
              <a:ln w="0"/>
              <a:solidFill>
                <a:srgbClr val="E48312"/>
              </a:solidFill>
              <a:effectLst>
                <a:outerShdw blurRad="38100" dist="25400" dir="5400000" algn="ctr" rotWithShape="0">
                  <a:srgbClr val="6E747A">
                    <a:alpha val="43000"/>
                  </a:srgbClr>
                </a:outerShdw>
              </a:effectLst>
            </a:endParaRPr>
          </a:p>
        </p:txBody>
      </p:sp>
      <p:sp>
        <p:nvSpPr>
          <p:cNvPr id="6" name="Rectangle 5"/>
          <p:cNvSpPr/>
          <p:nvPr/>
        </p:nvSpPr>
        <p:spPr>
          <a:xfrm>
            <a:off x="184879" y="498763"/>
            <a:ext cx="2828144" cy="2585323"/>
          </a:xfrm>
          <a:prstGeom prst="rect">
            <a:avLst/>
          </a:prstGeom>
        </p:spPr>
        <p:txBody>
          <a:bodyPr wrap="square">
            <a:spAutoFit/>
          </a:bodyPr>
          <a:lstStyle/>
          <a:p>
            <a:r>
              <a:rPr lang="en-GB" b="1" u="sng" dirty="0" smtClean="0">
                <a:solidFill>
                  <a:srgbClr val="000000"/>
                </a:solidFill>
              </a:rPr>
              <a:t>Adding a Forum</a:t>
            </a:r>
            <a:endParaRPr lang="en-GB" b="1" i="1" dirty="0" smtClean="0">
              <a:solidFill>
                <a:srgbClr val="000000"/>
              </a:solidFill>
            </a:endParaRPr>
          </a:p>
          <a:p>
            <a:endParaRPr lang="en-GB" b="1" i="1" dirty="0" smtClean="0">
              <a:solidFill>
                <a:srgbClr val="000000"/>
              </a:solidFill>
            </a:endParaRPr>
          </a:p>
          <a:p>
            <a:r>
              <a:rPr lang="en-GB" b="1" i="1" dirty="0" smtClean="0">
                <a:solidFill>
                  <a:srgbClr val="000000"/>
                </a:solidFill>
              </a:rPr>
              <a:t>Practice</a:t>
            </a:r>
          </a:p>
          <a:p>
            <a:endParaRPr lang="en-GB" b="1" i="1" dirty="0">
              <a:solidFill>
                <a:srgbClr val="000000"/>
              </a:solidFill>
            </a:endParaRPr>
          </a:p>
          <a:p>
            <a:pPr marL="285750" indent="-285750">
              <a:buFont typeface="Arial" panose="020B0604020202020204" pitchFamily="34" charset="0"/>
              <a:buChar char="•"/>
            </a:pPr>
            <a:r>
              <a:rPr lang="en-GB" dirty="0" smtClean="0">
                <a:solidFill>
                  <a:srgbClr val="000000"/>
                </a:solidFill>
                <a:cs typeface="Times New Roman" panose="02020603050405020304" pitchFamily="18" charset="0"/>
              </a:rPr>
              <a:t>Have a go at adding </a:t>
            </a:r>
            <a:r>
              <a:rPr lang="en-GB" dirty="0" smtClean="0">
                <a:solidFill>
                  <a:srgbClr val="000000"/>
                </a:solidFill>
                <a:cs typeface="Times New Roman" panose="02020603050405020304" pitchFamily="18" charset="0"/>
              </a:rPr>
              <a:t>a Forum.</a:t>
            </a:r>
            <a:endParaRPr lang="en-GB" dirty="0" smtClean="0">
              <a:solidFill>
                <a:srgbClr val="000000"/>
              </a:solidFill>
              <a:cs typeface="Times New Roman" panose="02020603050405020304" pitchFamily="18" charset="0"/>
            </a:endParaRPr>
          </a:p>
          <a:p>
            <a:endParaRPr lang="en-GB" dirty="0">
              <a:solidFill>
                <a:srgbClr val="000000"/>
              </a:solidFill>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dirty="0" smtClean="0">
                <a:solidFill>
                  <a:srgbClr val="000000"/>
                </a:solidFill>
                <a:ea typeface="Times New Roman" panose="02020603050405020304" pitchFamily="18" charset="0"/>
                <a:cs typeface="Times New Roman" panose="02020603050405020304" pitchFamily="18" charset="0"/>
              </a:rPr>
              <a:t>Invite someone to </a:t>
            </a:r>
            <a:r>
              <a:rPr lang="en-GB" smtClean="0">
                <a:solidFill>
                  <a:srgbClr val="000000"/>
                </a:solidFill>
                <a:ea typeface="Times New Roman" panose="02020603050405020304" pitchFamily="18" charset="0"/>
                <a:cs typeface="Times New Roman" panose="02020603050405020304" pitchFamily="18" charset="0"/>
              </a:rPr>
              <a:t>your Forum</a:t>
            </a:r>
            <a:endParaRPr lang="en-GB" dirty="0">
              <a:solidFill>
                <a:srgbClr val="00000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460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6" end="6"/>
                                            </p:txEl>
                                          </p:spTgt>
                                        </p:tgtEl>
                                        <p:attrNameLst>
                                          <p:attrName>style.visibility</p:attrName>
                                        </p:attrNameLst>
                                      </p:cBhvr>
                                      <p:to>
                                        <p:strVal val="visible"/>
                                      </p:to>
                                    </p:set>
                                    <p:animEffect transition="in" filter="fade">
                                      <p:cBhvr>
                                        <p:cTn id="10" dur="500"/>
                                        <p:tgtEl>
                                          <p:spTgt spid="6">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fade">
                                      <p:cBhvr>
                                        <p:cTn id="16" dur="500"/>
                                        <p:tgtEl>
                                          <p:spTgt spid="6">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1"/>
            </p:custDataLst>
          </p:nvPr>
        </p:nvSpPr>
        <p:spPr>
          <a:xfrm>
            <a:off x="2881745" y="762000"/>
            <a:ext cx="5652655" cy="1323439"/>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2000" dirty="0" smtClean="0">
                <a:solidFill>
                  <a:srgbClr val="7030A0"/>
                </a:solidFill>
              </a:rPr>
              <a:t>This presentation was created and developed by</a:t>
            </a:r>
          </a:p>
          <a:p>
            <a:pPr algn="ctr"/>
            <a:endParaRPr lang="en-GB" sz="2000" dirty="0">
              <a:solidFill>
                <a:srgbClr val="7030A0"/>
              </a:solidFill>
            </a:endParaRPr>
          </a:p>
          <a:p>
            <a:pPr algn="ctr"/>
            <a:r>
              <a:rPr lang="en-GB" sz="2000" dirty="0" smtClean="0">
                <a:solidFill>
                  <a:srgbClr val="7030A0"/>
                </a:solidFill>
              </a:rPr>
              <a:t>Mark J Rollins</a:t>
            </a:r>
          </a:p>
          <a:p>
            <a:pPr algn="ctr"/>
            <a:endParaRPr lang="en-GB" sz="2000" dirty="0">
              <a:solidFill>
                <a:srgbClr val="7030A0"/>
              </a:solidFill>
            </a:endParaRPr>
          </a:p>
        </p:txBody>
      </p:sp>
      <p:sp>
        <p:nvSpPr>
          <p:cNvPr id="3" name="TextBox 2">
            <a:hlinkClick r:id="rId5"/>
          </p:cNvPr>
          <p:cNvSpPr txBox="1"/>
          <p:nvPr>
            <p:custDataLst>
              <p:tags r:id="rId2"/>
            </p:custDataLst>
          </p:nvPr>
        </p:nvSpPr>
        <p:spPr>
          <a:xfrm>
            <a:off x="789709" y="5223164"/>
            <a:ext cx="3616036" cy="369332"/>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dirty="0" smtClean="0">
                <a:solidFill>
                  <a:srgbClr val="7030A0"/>
                </a:solidFill>
              </a:rPr>
              <a:t>Website:- http://e-teachuk.net</a:t>
            </a:r>
            <a:endParaRPr lang="en-GB" dirty="0">
              <a:solidFill>
                <a:srgbClr val="7030A0"/>
              </a:solidFill>
            </a:endParaRP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46759" y="835821"/>
            <a:ext cx="4572009" cy="4572009"/>
          </a:xfrm>
          <a:prstGeom prst="rect">
            <a:avLst/>
          </a:prstGeom>
        </p:spPr>
      </p:pic>
      <p:sp>
        <p:nvSpPr>
          <p:cNvPr id="7" name="TextBox 6">
            <a:hlinkClick r:id="rId7"/>
          </p:cNvPr>
          <p:cNvSpPr txBox="1"/>
          <p:nvPr>
            <p:custDataLst>
              <p:tags r:id="rId3"/>
            </p:custDataLst>
          </p:nvPr>
        </p:nvSpPr>
        <p:spPr>
          <a:xfrm>
            <a:off x="7924802" y="5209318"/>
            <a:ext cx="3616036" cy="369332"/>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dirty="0" smtClean="0">
                <a:solidFill>
                  <a:srgbClr val="7030A0"/>
                </a:solidFill>
              </a:rPr>
              <a:t>email:- e-teachuk@hotmail.co.uk</a:t>
            </a:r>
            <a:endParaRPr lang="en-GB" dirty="0">
              <a:solidFill>
                <a:srgbClr val="7030A0"/>
              </a:solidFill>
            </a:endParaRPr>
          </a:p>
        </p:txBody>
      </p:sp>
    </p:spTree>
    <p:extLst>
      <p:ext uri="{BB962C8B-B14F-4D97-AF65-F5344CB8AC3E}">
        <p14:creationId xmlns:p14="http://schemas.microsoft.com/office/powerpoint/2010/main" val="36447181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7&quot;/&gt;&lt;lineCharCount val=&quot;1&quot;/&gt;&lt;lineCharCount val=&quot;15&quot;/&gt;&lt;/TableIndex&gt;&lt;/ShapeTextInfo&gt;"/>
  <p:tag name="PRESENTER_SHAPEINFO" val="&lt;ThreeDShapeInfo&gt;&lt;uuid val=&quot;{2E3ED0BC-EE14-47C3-871A-7F2D8C0DC611}&quot;/&gt;&lt;isInvalidForFieldText val=&quot;1&quot;/&gt;&lt;Image&gt;&lt;filename val=&quot;C:\Users\Mark\AppData\Local\Temp\CP8604257693184Session\CPTrustFolder8604257693402\PPTImport8604257853007\data\asimages\{2E3ED0BC-EE14-47C3-871A-7F2D8C0DC611}_8_S.png&quot;/&gt;&lt;left val=&quot;222&quot;/&gt;&lt;top val=&quot;57&quot;/&gt;&lt;width val=&quot;453&quot;/&gt;&lt;height val=&quot;112&quot;/&gt;&lt;hasText val=&quot;0&quot;/&gt;&lt;/Image&gt;&lt;Image&gt;&lt;filename val=&quot;C:\Users\Mark\AppData\Local\Temp\CP8604257693184Session\CPTrustFolder8604257693402\PPTImport8604257853007\data\asimages\{2E3ED0BC-EE14-47C3-871A-7F2D8C0DC611}_8_T.png&quot;/&gt;&lt;left val=&quot;226&quot;/&gt;&lt;top val=&quot;57&quot;/&gt;&lt;width val=&quot;446&quot;/&gt;&lt;height val=&quot;108&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79B7BC7E-6845-41CA-B83F-56D85EE77E23}&quot;/&gt;&lt;isInvalidForFieldText val=&quot;1&quot;/&gt;&lt;Image&gt;&lt;filename val=&quot;C:\Users\Mark\AppData\Local\Temp\CP8604257693184Session\CPTrustFolder8604257693402\PPTImport8604257853007\data\asimages\{79B7BC7E-6845-41CA-B83F-56D85EE77E23}_8_S.png&quot;/&gt;&lt;left val=&quot;57&quot;/&gt;&lt;top val=&quot;409&quot;/&gt;&lt;width val=&quot;293&quot;/&gt;&lt;height val=&quot;37&quot;/&gt;&lt;hasText val=&quot;0&quot;/&gt;&lt;/Image&gt;&lt;Image&gt;&lt;filename val=&quot;C:\Users\Mark\AppData\Local\Temp\CP8604257693184Session\CPTrustFolder8604257693402\PPTImport8604257853007\data\asimages\{79B7BC7E-6845-41CA-B83F-56D85EE77E23}_8_T.png&quot;/&gt;&lt;left val=&quot;57&quot;/&gt;&lt;top val=&quot;408&quot;/&gt;&lt;width val=&quot;289&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 name="PRESENTER_SHAPEINFO" val="&lt;ThreeDShapeInfo&gt;&lt;uuid val=&quot;{610600A6-1360-4B26-9813-FF158842B36F}&quot;/&gt;&lt;isInvalidForFieldText val=&quot;1&quot;/&gt;&lt;Image&gt;&lt;filename val=&quot;C:\Users\Mark\AppData\Local\Temp\CP8604257693184Session\CPTrustFolder8604257693402\PPTImport8604257853007\data\asimages\{610600A6-1360-4B26-9813-FF158842B36F}_8_S.png&quot;/&gt;&lt;left val=&quot;619&quot;/&gt;&lt;top val=&quot;408&quot;/&gt;&lt;width val=&quot;293&quot;/&gt;&lt;height val=&quot;37&quot;/&gt;&lt;hasText val=&quot;0&quot;/&gt;&lt;/Image&gt;&lt;Image&gt;&lt;filename val=&quot;C:\Users\Mark\AppData\Local\Temp\CP8604257693184Session\CPTrustFolder8604257693402\PPTImport8604257853007\data\asimages\{610600A6-1360-4B26-9813-FF158842B36F}_8_T.png&quot;/&gt;&lt;left val=&quot;619&quot;/&gt;&lt;top val=&quot;407&quot;/&gt;&lt;width val=&quot;289&quot;/&gt;&lt;height val=&quot;38&quot;/&gt;&lt;hasText val=&quot;1&quot;/&gt;&lt;/Image&gt;&lt;/ThreeDShapeInfo&gt;"/>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TotalTime>
  <Words>254</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Retrospect</vt:lpstr>
      <vt:lpstr>Adding a Forum.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a Forum.</dc:title>
  <dc:creator>Mark Rollins</dc:creator>
  <cp:lastModifiedBy>Mark Rollins</cp:lastModifiedBy>
  <cp:revision>2</cp:revision>
  <dcterms:created xsi:type="dcterms:W3CDTF">2013-10-06T19:34:46Z</dcterms:created>
  <dcterms:modified xsi:type="dcterms:W3CDTF">2013-10-06T19:46:23Z</dcterms:modified>
</cp:coreProperties>
</file>