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68" r:id="rId3"/>
    <p:sldId id="269" r:id="rId4"/>
    <p:sldId id="270" r:id="rId5"/>
    <p:sldId id="271" r:id="rId6"/>
    <p:sldId id="258" r:id="rId7"/>
    <p:sldId id="260" r:id="rId8"/>
    <p:sldId id="261" r:id="rId9"/>
    <p:sldId id="262" r:id="rId10"/>
    <p:sldId id="263" r:id="rId11"/>
    <p:sldId id="264" r:id="rId12"/>
    <p:sldId id="267" r:id="rId13"/>
    <p:sldId id="265" r:id="rId14"/>
    <p:sldId id="266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5" d="100"/>
          <a:sy n="55" d="100"/>
        </p:scale>
        <p:origin x="614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10/9/2013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10/9/2013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10/9/2013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10/9/2013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10/9/2013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10/9/2013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10/9/2013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10/9/2013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10/9/2013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10/9/2013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10/9/2013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10/9/2013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hyperlink" Target="mailto:e-teachuk@hotmail.co.uk" TargetMode="Externa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hyperlink" Target="http://e-teachuk.net/" TargetMode="External"/><Relationship Id="rId4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Course Settings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Moodle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1" y="-213776"/>
            <a:ext cx="3020294" cy="3020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67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>
            <a:spLocks noChangeAspect="1"/>
          </p:cNvSpPr>
          <p:nvPr/>
        </p:nvSpPr>
        <p:spPr>
          <a:xfrm>
            <a:off x="3494072" y="498763"/>
            <a:ext cx="8229600" cy="5624945"/>
          </a:xfrm>
          <a:prstGeom prst="roundRect">
            <a:avLst/>
          </a:prstGeom>
          <a:gradFill flip="none" rotWithShape="1">
            <a:gsLst>
              <a:gs pos="55000">
                <a:schemeClr val="bg2"/>
              </a:gs>
              <a:gs pos="92000">
                <a:schemeClr val="bg2">
                  <a:lumMod val="90000"/>
                </a:schemeClr>
              </a:gs>
              <a:gs pos="35065">
                <a:schemeClr val="bg2"/>
              </a:gs>
              <a:gs pos="100000">
                <a:schemeClr val="bg2">
                  <a:lumMod val="75000"/>
                </a:schemeClr>
              </a:gs>
            </a:gsLst>
            <a:lin ang="2700000" scaled="1"/>
            <a:tileRect/>
          </a:gradFill>
          <a:ln w="1270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3214255" y="498764"/>
            <a:ext cx="55418" cy="562494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84879" y="498763"/>
            <a:ext cx="2828144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b="1" u="sng" dirty="0" smtClean="0">
                <a:latin typeface="Arial" panose="020B0604020202020204" pitchFamily="34" charset="0"/>
              </a:rPr>
              <a:t>Course Set Up</a:t>
            </a:r>
            <a:endParaRPr lang="en-GB" b="1" i="1" dirty="0" smtClean="0">
              <a:latin typeface="Arial" panose="020B0604020202020204" pitchFamily="34" charset="0"/>
            </a:endParaRPr>
          </a:p>
          <a:p>
            <a:endParaRPr lang="en-GB" b="1" i="1" dirty="0">
              <a:latin typeface="Arial" panose="020B0604020202020204" pitchFamily="34" charset="0"/>
            </a:endParaRPr>
          </a:p>
          <a:p>
            <a:r>
              <a:rPr lang="en-GB" b="1" i="1" dirty="0"/>
              <a:t>Setting Up Course Area.</a:t>
            </a:r>
          </a:p>
          <a:p>
            <a:r>
              <a:rPr lang="en-GB" dirty="0"/>
              <a:t> </a:t>
            </a:r>
          </a:p>
          <a:p>
            <a:r>
              <a:rPr lang="en-GB" dirty="0"/>
              <a:t>You will have set up you course content area, so depending you will have </a:t>
            </a:r>
          </a:p>
          <a:p>
            <a:r>
              <a:rPr lang="en-GB" b="1" dirty="0"/>
              <a:t>Weekly format</a:t>
            </a:r>
            <a:endParaRPr lang="en-GB" dirty="0"/>
          </a:p>
          <a:p>
            <a:r>
              <a:rPr lang="en-GB" b="1" dirty="0"/>
              <a:t>Topic Format</a:t>
            </a:r>
            <a:endParaRPr lang="en-GB" dirty="0"/>
          </a:p>
          <a:p>
            <a:r>
              <a:rPr lang="en-GB" b="1" dirty="0"/>
              <a:t>Social Format.</a:t>
            </a:r>
            <a:endParaRPr lang="en-GB" dirty="0"/>
          </a:p>
          <a:p>
            <a:r>
              <a:rPr lang="en-GB" dirty="0"/>
              <a:t> </a:t>
            </a:r>
          </a:p>
          <a:p>
            <a:r>
              <a:rPr lang="en-GB" dirty="0"/>
              <a:t>Whichever you have chosen the Setting Up course content procedure is the same.</a:t>
            </a:r>
          </a:p>
          <a:p>
            <a:endParaRPr lang="en-GB" dirty="0" smtClean="0"/>
          </a:p>
          <a:p>
            <a:r>
              <a:rPr lang="en-GB" dirty="0"/>
              <a:t>First Click on </a:t>
            </a:r>
            <a:r>
              <a:rPr lang="en-GB" b="1" dirty="0"/>
              <a:t>Turn Editing On</a:t>
            </a:r>
            <a:r>
              <a:rPr lang="en-GB" dirty="0"/>
              <a:t>, the screen will change and editing icons will have been added.</a:t>
            </a:r>
          </a:p>
          <a:p>
            <a:endParaRPr lang="en-GB" dirty="0"/>
          </a:p>
          <a:p>
            <a:r>
              <a:rPr lang="en-GB" dirty="0"/>
              <a:t> </a:t>
            </a:r>
          </a:p>
          <a:p>
            <a:endParaRPr lang="en-GB" b="1" i="1" dirty="0" smtClean="0"/>
          </a:p>
          <a:p>
            <a:endParaRPr lang="en-GB" b="1" i="1" dirty="0"/>
          </a:p>
          <a:p>
            <a:endParaRPr lang="en-GB" b="1" i="1" dirty="0" smtClean="0"/>
          </a:p>
          <a:p>
            <a:endParaRPr lang="en-GB" b="1" i="1" dirty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39" b="9172"/>
          <a:stretch>
            <a:fillRect/>
          </a:stretch>
        </p:blipFill>
        <p:spPr bwMode="auto">
          <a:xfrm>
            <a:off x="4861703" y="720436"/>
            <a:ext cx="5494338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27813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56" b="9763"/>
          <a:stretch>
            <a:fillRect/>
          </a:stretch>
        </p:blipFill>
        <p:spPr bwMode="auto">
          <a:xfrm>
            <a:off x="4861703" y="3304308"/>
            <a:ext cx="5494337" cy="234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ight Arrow 6"/>
          <p:cNvSpPr/>
          <p:nvPr/>
        </p:nvSpPr>
        <p:spPr>
          <a:xfrm>
            <a:off x="4393375" y="113461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5624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>
            <a:spLocks noChangeAspect="1"/>
          </p:cNvSpPr>
          <p:nvPr/>
        </p:nvSpPr>
        <p:spPr>
          <a:xfrm>
            <a:off x="3494072" y="498763"/>
            <a:ext cx="8229600" cy="5624945"/>
          </a:xfrm>
          <a:prstGeom prst="roundRect">
            <a:avLst/>
          </a:prstGeom>
          <a:gradFill flip="none" rotWithShape="1">
            <a:gsLst>
              <a:gs pos="55000">
                <a:schemeClr val="bg2"/>
              </a:gs>
              <a:gs pos="92000">
                <a:schemeClr val="bg2">
                  <a:lumMod val="90000"/>
                </a:schemeClr>
              </a:gs>
              <a:gs pos="35065">
                <a:schemeClr val="bg2"/>
              </a:gs>
              <a:gs pos="100000">
                <a:schemeClr val="bg2">
                  <a:lumMod val="75000"/>
                </a:schemeClr>
              </a:gs>
            </a:gsLst>
            <a:lin ang="2700000" scaled="1"/>
            <a:tileRect/>
          </a:gradFill>
          <a:ln w="1270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3214255" y="498764"/>
            <a:ext cx="55418" cy="562494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84879" y="498763"/>
            <a:ext cx="2828144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b="1" u="sng" dirty="0" smtClean="0">
                <a:latin typeface="Arial" panose="020B0604020202020204" pitchFamily="34" charset="0"/>
              </a:rPr>
              <a:t>Course Set Up</a:t>
            </a:r>
            <a:endParaRPr lang="en-GB" b="1" i="1" dirty="0" smtClean="0">
              <a:latin typeface="Arial" panose="020B0604020202020204" pitchFamily="34" charset="0"/>
            </a:endParaRPr>
          </a:p>
          <a:p>
            <a:endParaRPr lang="en-GB" b="1" i="1" dirty="0">
              <a:latin typeface="Arial" panose="020B0604020202020204" pitchFamily="34" charset="0"/>
            </a:endParaRPr>
          </a:p>
          <a:p>
            <a:r>
              <a:rPr lang="en-GB" b="1" i="1" dirty="0"/>
              <a:t>Setting Up Course Area.</a:t>
            </a:r>
          </a:p>
          <a:p>
            <a:r>
              <a:rPr lang="en-GB" dirty="0"/>
              <a:t> </a:t>
            </a:r>
          </a:p>
          <a:p>
            <a:r>
              <a:rPr lang="en-GB" dirty="0"/>
              <a:t>To add a </a:t>
            </a:r>
            <a:r>
              <a:rPr lang="en-GB" b="1" dirty="0"/>
              <a:t>Title</a:t>
            </a:r>
            <a:r>
              <a:rPr lang="en-GB" dirty="0"/>
              <a:t> to a Week or Topic click on:-</a:t>
            </a:r>
          </a:p>
          <a:p>
            <a:r>
              <a:rPr lang="en-GB" b="1" dirty="0"/>
              <a:t> Update Icon </a:t>
            </a:r>
            <a:r>
              <a:rPr lang="en-GB" dirty="0"/>
              <a:t>(the writing hand)</a:t>
            </a:r>
          </a:p>
          <a:p>
            <a:r>
              <a:rPr lang="en-GB" b="1" dirty="0"/>
              <a:t> </a:t>
            </a:r>
            <a:endParaRPr lang="en-GB" dirty="0"/>
          </a:p>
          <a:p>
            <a:r>
              <a:rPr lang="en-GB" dirty="0"/>
              <a:t>You can then </a:t>
            </a:r>
            <a:r>
              <a:rPr lang="en-GB" b="1" dirty="0"/>
              <a:t>add</a:t>
            </a:r>
            <a:r>
              <a:rPr lang="en-GB" dirty="0"/>
              <a:t>, text, images, links </a:t>
            </a:r>
            <a:r>
              <a:rPr lang="en-GB" dirty="0" err="1"/>
              <a:t>etc</a:t>
            </a:r>
            <a:r>
              <a:rPr lang="en-GB" dirty="0"/>
              <a:t> just like a normal word processing programme</a:t>
            </a:r>
          </a:p>
          <a:p>
            <a:r>
              <a:rPr lang="en-GB" dirty="0"/>
              <a:t> </a:t>
            </a:r>
          </a:p>
          <a:p>
            <a:r>
              <a:rPr lang="en-GB" dirty="0"/>
              <a:t>Once complete click </a:t>
            </a:r>
            <a:r>
              <a:rPr lang="en-GB" b="1" dirty="0"/>
              <a:t>Save Changes.</a:t>
            </a:r>
            <a:endParaRPr lang="en-GB" dirty="0"/>
          </a:p>
          <a:p>
            <a:r>
              <a:rPr lang="en-GB" b="1" dirty="0"/>
              <a:t> </a:t>
            </a:r>
            <a:endParaRPr lang="en-GB" dirty="0"/>
          </a:p>
          <a:p>
            <a:r>
              <a:rPr lang="en-GB" dirty="0"/>
              <a:t>Repeat this for each Unit, week, topic etc. it helps to organise content.</a:t>
            </a:r>
          </a:p>
          <a:p>
            <a:endParaRPr lang="en-GB" dirty="0"/>
          </a:p>
          <a:p>
            <a:r>
              <a:rPr lang="en-GB" dirty="0"/>
              <a:t> </a:t>
            </a:r>
          </a:p>
          <a:p>
            <a:endParaRPr lang="en-GB" b="1" i="1" dirty="0" smtClean="0"/>
          </a:p>
          <a:p>
            <a:endParaRPr lang="en-GB" b="1" i="1" dirty="0"/>
          </a:p>
          <a:p>
            <a:endParaRPr lang="en-GB" b="1" i="1" dirty="0" smtClean="0"/>
          </a:p>
          <a:p>
            <a:endParaRPr lang="en-GB" b="1" i="1" dirty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39" b="9172"/>
          <a:stretch>
            <a:fillRect/>
          </a:stretch>
        </p:blipFill>
        <p:spPr bwMode="auto">
          <a:xfrm>
            <a:off x="4861703" y="720436"/>
            <a:ext cx="5494338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27813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56" b="9763"/>
          <a:stretch>
            <a:fillRect/>
          </a:stretch>
        </p:blipFill>
        <p:spPr bwMode="auto">
          <a:xfrm>
            <a:off x="4861703" y="3304308"/>
            <a:ext cx="5494337" cy="234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ight Arrow 6"/>
          <p:cNvSpPr/>
          <p:nvPr/>
        </p:nvSpPr>
        <p:spPr>
          <a:xfrm>
            <a:off x="4393375" y="113461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2772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3214255" y="498764"/>
            <a:ext cx="55418" cy="562494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819" y="1750182"/>
            <a:ext cx="4022581" cy="4004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4885965" y="498764"/>
            <a:ext cx="46845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solidFill>
                  <a:srgbClr val="E4831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Practice Activity</a:t>
            </a:r>
            <a:endParaRPr lang="en-US" sz="5400" dirty="0">
              <a:ln w="0"/>
              <a:solidFill>
                <a:srgbClr val="E4831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22611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>
            <a:spLocks noChangeAspect="1"/>
          </p:cNvSpPr>
          <p:nvPr/>
        </p:nvSpPr>
        <p:spPr>
          <a:xfrm>
            <a:off x="3494072" y="498763"/>
            <a:ext cx="8229600" cy="5624945"/>
          </a:xfrm>
          <a:prstGeom prst="roundRect">
            <a:avLst/>
          </a:prstGeom>
          <a:gradFill flip="none" rotWithShape="1">
            <a:gsLst>
              <a:gs pos="55000">
                <a:schemeClr val="bg2"/>
              </a:gs>
              <a:gs pos="92000">
                <a:schemeClr val="bg2">
                  <a:lumMod val="90000"/>
                </a:schemeClr>
              </a:gs>
              <a:gs pos="35065">
                <a:schemeClr val="bg2"/>
              </a:gs>
              <a:gs pos="100000">
                <a:schemeClr val="bg2">
                  <a:lumMod val="75000"/>
                </a:schemeClr>
              </a:gs>
            </a:gsLst>
            <a:lin ang="2700000" scaled="1"/>
            <a:tileRect/>
          </a:gradFill>
          <a:ln w="1270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3214255" y="498764"/>
            <a:ext cx="55418" cy="562494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84879" y="498763"/>
            <a:ext cx="2828144" cy="7571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b="1" u="sng" dirty="0" smtClean="0">
                <a:latin typeface="Arial" panose="020B0604020202020204" pitchFamily="34" charset="0"/>
              </a:rPr>
              <a:t>Course Set Up</a:t>
            </a:r>
            <a:endParaRPr lang="en-GB" b="1" i="1" dirty="0" smtClean="0">
              <a:latin typeface="Arial" panose="020B0604020202020204" pitchFamily="34" charset="0"/>
            </a:endParaRPr>
          </a:p>
          <a:p>
            <a:endParaRPr lang="en-GB" b="1" i="1" dirty="0">
              <a:latin typeface="Arial" panose="020B0604020202020204" pitchFamily="34" charset="0"/>
            </a:endParaRPr>
          </a:p>
          <a:p>
            <a:r>
              <a:rPr lang="en-GB" b="1" i="1" dirty="0" smtClean="0"/>
              <a:t>Practice Setting </a:t>
            </a:r>
            <a:r>
              <a:rPr lang="en-GB" b="1" i="1" dirty="0"/>
              <a:t>Up Course Area.</a:t>
            </a:r>
          </a:p>
          <a:p>
            <a:r>
              <a:rPr lang="en-GB" dirty="0"/>
              <a:t> </a:t>
            </a:r>
          </a:p>
          <a:p>
            <a:r>
              <a:rPr lang="en-GB" dirty="0"/>
              <a:t>To add a </a:t>
            </a:r>
            <a:r>
              <a:rPr lang="en-GB" b="1" dirty="0"/>
              <a:t>Title</a:t>
            </a:r>
            <a:r>
              <a:rPr lang="en-GB" dirty="0"/>
              <a:t> to a Week or Topic click on:-</a:t>
            </a:r>
          </a:p>
          <a:p>
            <a:r>
              <a:rPr lang="en-GB" b="1" dirty="0"/>
              <a:t> Update Icon </a:t>
            </a:r>
            <a:r>
              <a:rPr lang="en-GB" dirty="0"/>
              <a:t>(the writing hand)</a:t>
            </a:r>
          </a:p>
          <a:p>
            <a:r>
              <a:rPr lang="en-GB" b="1" dirty="0"/>
              <a:t> </a:t>
            </a:r>
            <a:endParaRPr lang="en-GB" dirty="0"/>
          </a:p>
          <a:p>
            <a:r>
              <a:rPr lang="en-GB" dirty="0"/>
              <a:t>You can then </a:t>
            </a:r>
            <a:r>
              <a:rPr lang="en-GB" b="1" dirty="0"/>
              <a:t>add</a:t>
            </a:r>
            <a:r>
              <a:rPr lang="en-GB" dirty="0"/>
              <a:t>, text, </a:t>
            </a:r>
            <a:r>
              <a:rPr lang="en-GB" dirty="0" smtClean="0"/>
              <a:t>(images</a:t>
            </a:r>
            <a:r>
              <a:rPr lang="en-GB" dirty="0"/>
              <a:t>, links </a:t>
            </a:r>
            <a:r>
              <a:rPr lang="en-GB" dirty="0" err="1"/>
              <a:t>etc</a:t>
            </a:r>
            <a:r>
              <a:rPr lang="en-GB" dirty="0"/>
              <a:t> just like a normal word </a:t>
            </a:r>
            <a:r>
              <a:rPr lang="en-GB"/>
              <a:t>processing </a:t>
            </a:r>
            <a:r>
              <a:rPr lang="en-GB" smtClean="0"/>
              <a:t>programme).</a:t>
            </a:r>
            <a:endParaRPr lang="en-GB" dirty="0"/>
          </a:p>
          <a:p>
            <a:r>
              <a:rPr lang="en-GB" dirty="0"/>
              <a:t> </a:t>
            </a:r>
          </a:p>
          <a:p>
            <a:r>
              <a:rPr lang="en-GB" dirty="0"/>
              <a:t>Once complete click </a:t>
            </a:r>
            <a:r>
              <a:rPr lang="en-GB" b="1" dirty="0"/>
              <a:t>Save Changes.</a:t>
            </a:r>
            <a:endParaRPr lang="en-GB" dirty="0"/>
          </a:p>
          <a:p>
            <a:r>
              <a:rPr lang="en-GB" b="1" dirty="0"/>
              <a:t> </a:t>
            </a:r>
            <a:endParaRPr lang="en-GB" dirty="0"/>
          </a:p>
          <a:p>
            <a:r>
              <a:rPr lang="en-GB" dirty="0"/>
              <a:t>Repeat this for each Unit, week, topic etc. it helps to organise content.</a:t>
            </a:r>
          </a:p>
          <a:p>
            <a:endParaRPr lang="en-GB" dirty="0"/>
          </a:p>
          <a:p>
            <a:r>
              <a:rPr lang="en-GB" dirty="0"/>
              <a:t> </a:t>
            </a:r>
          </a:p>
          <a:p>
            <a:endParaRPr lang="en-GB" b="1" i="1" dirty="0" smtClean="0"/>
          </a:p>
          <a:p>
            <a:endParaRPr lang="en-GB" b="1" i="1" dirty="0"/>
          </a:p>
          <a:p>
            <a:endParaRPr lang="en-GB" b="1" i="1" dirty="0" smtClean="0"/>
          </a:p>
          <a:p>
            <a:endParaRPr lang="en-GB" b="1" i="1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27813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909" y="2116180"/>
            <a:ext cx="2143125" cy="213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7608872" y="1122320"/>
            <a:ext cx="2366401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Setting up a course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47418" y="4798414"/>
            <a:ext cx="2366401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Editing the course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3830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>
            <p:custDataLst>
              <p:tags r:id="rId1"/>
            </p:custDataLst>
          </p:nvPr>
        </p:nvSpPr>
        <p:spPr>
          <a:xfrm>
            <a:off x="2881745" y="762000"/>
            <a:ext cx="5652655" cy="132343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rgbClr val="7030A0"/>
                </a:solidFill>
              </a:rPr>
              <a:t>This presentation was created and developed by</a:t>
            </a:r>
          </a:p>
          <a:p>
            <a:pPr algn="ctr"/>
            <a:endParaRPr lang="en-GB" sz="2000" dirty="0">
              <a:solidFill>
                <a:srgbClr val="7030A0"/>
              </a:solidFill>
            </a:endParaRPr>
          </a:p>
          <a:p>
            <a:pPr algn="ctr"/>
            <a:r>
              <a:rPr lang="en-GB" sz="2000" dirty="0" smtClean="0">
                <a:solidFill>
                  <a:srgbClr val="7030A0"/>
                </a:solidFill>
              </a:rPr>
              <a:t>Mark J Rollins</a:t>
            </a:r>
          </a:p>
          <a:p>
            <a:pPr algn="ctr"/>
            <a:endParaRPr lang="en-GB" sz="2000" dirty="0">
              <a:solidFill>
                <a:srgbClr val="7030A0"/>
              </a:solidFill>
            </a:endParaRPr>
          </a:p>
        </p:txBody>
      </p:sp>
      <p:sp>
        <p:nvSpPr>
          <p:cNvPr id="3" name="TextBox 2">
            <a:hlinkClick r:id="rId5"/>
          </p:cNvPr>
          <p:cNvSpPr txBox="1"/>
          <p:nvPr>
            <p:custDataLst>
              <p:tags r:id="rId2"/>
            </p:custDataLst>
          </p:nvPr>
        </p:nvSpPr>
        <p:spPr>
          <a:xfrm>
            <a:off x="789709" y="5223164"/>
            <a:ext cx="3616036" cy="36933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7030A0"/>
                </a:solidFill>
              </a:rPr>
              <a:t>Website:- http://e-teachuk.net</a:t>
            </a:r>
            <a:endParaRPr lang="en-GB" dirty="0">
              <a:solidFill>
                <a:srgbClr val="7030A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6759" y="835821"/>
            <a:ext cx="4572009" cy="4572009"/>
          </a:xfrm>
          <a:prstGeom prst="rect">
            <a:avLst/>
          </a:prstGeom>
        </p:spPr>
      </p:pic>
      <p:sp>
        <p:nvSpPr>
          <p:cNvPr id="7" name="TextBox 6">
            <a:hlinkClick r:id="rId7"/>
          </p:cNvPr>
          <p:cNvSpPr txBox="1"/>
          <p:nvPr>
            <p:custDataLst>
              <p:tags r:id="rId3"/>
            </p:custDataLst>
          </p:nvPr>
        </p:nvSpPr>
        <p:spPr>
          <a:xfrm>
            <a:off x="7924802" y="5209318"/>
            <a:ext cx="3616036" cy="36933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7030A0"/>
                </a:solidFill>
              </a:rPr>
              <a:t>email:- e-teachuk@hotmail.co.uk</a:t>
            </a:r>
            <a:endParaRPr lang="en-GB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06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3214255" y="498764"/>
            <a:ext cx="55418" cy="562494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>
            <a:spLocks noChangeAspect="1"/>
          </p:cNvSpPr>
          <p:nvPr/>
        </p:nvSpPr>
        <p:spPr>
          <a:xfrm>
            <a:off x="3494072" y="498763"/>
            <a:ext cx="8229600" cy="5624945"/>
          </a:xfrm>
          <a:prstGeom prst="roundRect">
            <a:avLst/>
          </a:prstGeom>
          <a:gradFill flip="none" rotWithShape="1">
            <a:gsLst>
              <a:gs pos="55000">
                <a:schemeClr val="bg2"/>
              </a:gs>
              <a:gs pos="92000">
                <a:schemeClr val="bg2">
                  <a:lumMod val="90000"/>
                </a:schemeClr>
              </a:gs>
              <a:gs pos="35065">
                <a:schemeClr val="bg2"/>
              </a:gs>
              <a:gs pos="100000">
                <a:schemeClr val="bg2">
                  <a:lumMod val="75000"/>
                </a:schemeClr>
              </a:gs>
            </a:gsLst>
            <a:lin ang="2700000" scaled="1"/>
            <a:tileRect/>
          </a:gradFill>
          <a:ln w="1270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184879" y="498763"/>
            <a:ext cx="282814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i="1" dirty="0"/>
              <a:t>Getting Started</a:t>
            </a:r>
          </a:p>
          <a:p>
            <a:r>
              <a:rPr lang="en-GB" dirty="0"/>
              <a:t> </a:t>
            </a:r>
          </a:p>
          <a:p>
            <a:r>
              <a:rPr lang="en-GB" dirty="0"/>
              <a:t>This is a quick start guide to Setting up a Moodle Course.</a:t>
            </a:r>
          </a:p>
          <a:p>
            <a:r>
              <a:rPr lang="en-GB" dirty="0" smtClean="0"/>
              <a:t>This </a:t>
            </a:r>
            <a:r>
              <a:rPr lang="en-GB" dirty="0"/>
              <a:t>part of the course </a:t>
            </a:r>
            <a:r>
              <a:rPr lang="en-GB" dirty="0" smtClean="0"/>
              <a:t>documents and </a:t>
            </a:r>
            <a:r>
              <a:rPr lang="en-GB" dirty="0"/>
              <a:t>outlines:-</a:t>
            </a:r>
          </a:p>
          <a:p>
            <a:r>
              <a:rPr lang="en-GB" dirty="0"/>
              <a:t> </a:t>
            </a:r>
          </a:p>
          <a:p>
            <a:pPr lvl="0"/>
            <a:r>
              <a:rPr lang="en-GB" b="1" dirty="0"/>
              <a:t>Course Settings  </a:t>
            </a:r>
            <a:endParaRPr lang="en-GB" dirty="0"/>
          </a:p>
          <a:p>
            <a:endParaRPr lang="en-GB" b="1" u="sng" dirty="0" smtClean="0"/>
          </a:p>
          <a:p>
            <a:r>
              <a:rPr lang="en-GB" b="1" u="sng" dirty="0" smtClean="0"/>
              <a:t>Remember</a:t>
            </a:r>
            <a:r>
              <a:rPr lang="en-GB" b="1" u="sng" dirty="0"/>
              <a:t>!</a:t>
            </a:r>
            <a:endParaRPr lang="en-GB" dirty="0"/>
          </a:p>
          <a:p>
            <a:r>
              <a:rPr lang="en-GB" dirty="0"/>
              <a:t> </a:t>
            </a:r>
          </a:p>
          <a:p>
            <a:r>
              <a:rPr lang="en-GB" dirty="0"/>
              <a:t>Experiment, you really can’t do much damage and if you do it can be fixed…..</a:t>
            </a:r>
          </a:p>
          <a:p>
            <a:r>
              <a:rPr lang="en-GB" dirty="0"/>
              <a:t> </a:t>
            </a:r>
          </a:p>
          <a:p>
            <a:r>
              <a:rPr lang="en-GB" dirty="0"/>
              <a:t>There are some basic </a:t>
            </a:r>
            <a:r>
              <a:rPr lang="en-GB" b="1" dirty="0"/>
              <a:t>Navigation Tools</a:t>
            </a:r>
            <a:r>
              <a:rPr lang="en-GB" dirty="0"/>
              <a:t> you will require:-</a:t>
            </a:r>
          </a:p>
          <a:p>
            <a:endParaRPr lang="en-GB" b="1" i="1" dirty="0"/>
          </a:p>
          <a:p>
            <a:endParaRPr lang="en-GB" b="1" i="1" dirty="0" smtClean="0"/>
          </a:p>
          <a:p>
            <a:endParaRPr lang="en-GB" b="1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204" y="2575437"/>
            <a:ext cx="2945398" cy="1179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544" y="2575437"/>
            <a:ext cx="3269435" cy="1179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4416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3214255" y="498764"/>
            <a:ext cx="55418" cy="562494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>
            <a:spLocks noChangeAspect="1"/>
          </p:cNvSpPr>
          <p:nvPr/>
        </p:nvSpPr>
        <p:spPr>
          <a:xfrm>
            <a:off x="3494072" y="498763"/>
            <a:ext cx="8229600" cy="5624945"/>
          </a:xfrm>
          <a:prstGeom prst="roundRect">
            <a:avLst/>
          </a:prstGeom>
          <a:gradFill flip="none" rotWithShape="1">
            <a:gsLst>
              <a:gs pos="55000">
                <a:schemeClr val="bg2"/>
              </a:gs>
              <a:gs pos="92000">
                <a:schemeClr val="bg2">
                  <a:lumMod val="90000"/>
                </a:schemeClr>
              </a:gs>
              <a:gs pos="35065">
                <a:schemeClr val="bg2"/>
              </a:gs>
              <a:gs pos="100000">
                <a:schemeClr val="bg2">
                  <a:lumMod val="75000"/>
                </a:schemeClr>
              </a:gs>
            </a:gsLst>
            <a:lin ang="2700000" scaled="1"/>
            <a:tileRect/>
          </a:gradFill>
          <a:ln w="1270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184879" y="498763"/>
            <a:ext cx="282814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i="1" dirty="0" smtClean="0"/>
              <a:t>Course Settings</a:t>
            </a:r>
            <a:endParaRPr lang="en-GB" b="1" i="1" dirty="0"/>
          </a:p>
          <a:p>
            <a:r>
              <a:rPr lang="en-GB" dirty="0"/>
              <a:t> 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dirty="0"/>
              <a:t>Administration / Settings – Overall setup for your site. Course Name, Front page settings, Enrollment key, Guest access, how many topics boxes.</a:t>
            </a:r>
            <a:endParaRPr lang="en-GB" dirty="0"/>
          </a:p>
          <a:p>
            <a:pPr marL="342900" indent="-342900">
              <a:buFont typeface="+mj-lt"/>
              <a:buAutoNum type="arabicPeriod"/>
            </a:pPr>
            <a:endParaRPr lang="en-GB" dirty="0"/>
          </a:p>
          <a:p>
            <a:pPr marL="342900" lvl="0" indent="-342900">
              <a:buFont typeface="+mj-lt"/>
              <a:buAutoNum type="arabicPeriod"/>
            </a:pPr>
            <a:r>
              <a:rPr lang="en-US" dirty="0"/>
              <a:t>Turn Editing On/Off – This is where you turn on the editing so you can add resources, links, blocks, etc.</a:t>
            </a:r>
            <a:endParaRPr lang="en-GB" dirty="0"/>
          </a:p>
          <a:p>
            <a:pPr marL="342900" indent="-342900">
              <a:buFont typeface="+mj-lt"/>
              <a:buAutoNum type="arabicPeriod"/>
            </a:pPr>
            <a:endParaRPr lang="en-GB" dirty="0"/>
          </a:p>
          <a:p>
            <a:pPr marL="342900" lvl="0" indent="-342900">
              <a:buFont typeface="+mj-lt"/>
              <a:buAutoNum type="arabicPeriod"/>
            </a:pPr>
            <a:r>
              <a:rPr lang="en-US" dirty="0"/>
              <a:t>Add Resource / Activity – allows you to add resources and activities to topic boxes(</a:t>
            </a:r>
            <a:r>
              <a:rPr lang="en-US" dirty="0" err="1"/>
              <a:t>weblinks</a:t>
            </a:r>
            <a:r>
              <a:rPr lang="en-US" dirty="0"/>
              <a:t>, attachments, etc.)</a:t>
            </a:r>
            <a:endParaRPr lang="en-GB" dirty="0"/>
          </a:p>
          <a:p>
            <a:r>
              <a:rPr lang="en-US" dirty="0"/>
              <a:t> </a:t>
            </a:r>
            <a:endParaRPr lang="en-GB" dirty="0"/>
          </a:p>
          <a:p>
            <a:endParaRPr lang="en-GB" b="1" i="1" dirty="0" smtClean="0"/>
          </a:p>
          <a:p>
            <a:endParaRPr lang="en-GB" b="1" i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7891" t="7421" r="21798" b="11756"/>
          <a:stretch/>
        </p:blipFill>
        <p:spPr>
          <a:xfrm>
            <a:off x="4641273" y="886690"/>
            <a:ext cx="6197012" cy="4668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235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3214255" y="498764"/>
            <a:ext cx="55418" cy="562494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>
            <a:spLocks noChangeAspect="1"/>
          </p:cNvSpPr>
          <p:nvPr/>
        </p:nvSpPr>
        <p:spPr>
          <a:xfrm>
            <a:off x="3494072" y="498763"/>
            <a:ext cx="8229600" cy="5624945"/>
          </a:xfrm>
          <a:prstGeom prst="roundRect">
            <a:avLst/>
          </a:prstGeom>
          <a:gradFill flip="none" rotWithShape="1">
            <a:gsLst>
              <a:gs pos="55000">
                <a:schemeClr val="bg2"/>
              </a:gs>
              <a:gs pos="92000">
                <a:schemeClr val="bg2">
                  <a:lumMod val="90000"/>
                </a:schemeClr>
              </a:gs>
              <a:gs pos="35065">
                <a:schemeClr val="bg2"/>
              </a:gs>
              <a:gs pos="100000">
                <a:schemeClr val="bg2">
                  <a:lumMod val="75000"/>
                </a:schemeClr>
              </a:gs>
            </a:gsLst>
            <a:lin ang="2700000" scaled="1"/>
            <a:tileRect/>
          </a:gradFill>
          <a:ln w="1270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184879" y="498763"/>
            <a:ext cx="2828144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i="1" dirty="0" smtClean="0"/>
              <a:t>Course Settings</a:t>
            </a:r>
            <a:endParaRPr lang="en-GB" b="1" i="1" dirty="0"/>
          </a:p>
          <a:p>
            <a:r>
              <a:rPr lang="en-GB" dirty="0"/>
              <a:t> </a:t>
            </a:r>
          </a:p>
          <a:p>
            <a:pPr marL="342900" lvl="0" indent="-342900">
              <a:buFont typeface="+mj-lt"/>
              <a:buAutoNum type="arabicPeriod" startAt="4"/>
            </a:pPr>
            <a:r>
              <a:rPr lang="en-US" dirty="0" smtClean="0"/>
              <a:t>Edit a Resource / Activity – each icon allows different editing of the specific resource to the left.</a:t>
            </a:r>
            <a:endParaRPr lang="en-GB" dirty="0" smtClean="0"/>
          </a:p>
          <a:p>
            <a:pPr marL="342900" indent="-342900">
              <a:buFont typeface="+mj-lt"/>
              <a:buAutoNum type="arabicPeriod" startAt="4"/>
            </a:pPr>
            <a:r>
              <a:rPr lang="en-US" dirty="0" smtClean="0"/>
              <a:t>Example of a web page resource</a:t>
            </a:r>
            <a:endParaRPr lang="en-GB" dirty="0" smtClean="0"/>
          </a:p>
          <a:p>
            <a:pPr marL="342900" indent="-342900">
              <a:buFont typeface="+mj-lt"/>
              <a:buAutoNum type="arabicPeriod" startAt="4"/>
            </a:pPr>
            <a:endParaRPr lang="en-GB" dirty="0" smtClean="0"/>
          </a:p>
          <a:p>
            <a:pPr marL="342900" lvl="0" indent="-342900">
              <a:buFont typeface="+mj-lt"/>
              <a:buAutoNum type="arabicPeriod" startAt="4"/>
            </a:pPr>
            <a:r>
              <a:rPr lang="en-US" dirty="0" smtClean="0"/>
              <a:t>Topic Box Editing Controls – allows you to rearrange the order of topic boxes, show/hide a topic box, or highlight a topic box.</a:t>
            </a:r>
            <a:endParaRPr lang="en-GB" dirty="0" smtClean="0"/>
          </a:p>
          <a:p>
            <a:pPr marL="342900" indent="-342900">
              <a:buFont typeface="+mj-lt"/>
              <a:buAutoNum type="arabicPeriod" startAt="4"/>
            </a:pPr>
            <a:endParaRPr lang="en-GB" dirty="0" smtClean="0"/>
          </a:p>
          <a:p>
            <a:pPr marL="342900" lvl="0" indent="-342900">
              <a:buFont typeface="+mj-lt"/>
              <a:buAutoNum type="arabicPeriod" startAt="4"/>
            </a:pPr>
            <a:r>
              <a:rPr lang="en-US" dirty="0" smtClean="0"/>
              <a:t>Block Editing Controls – allows you to hide, delete, move side to side and up and down.</a:t>
            </a:r>
            <a:endParaRPr lang="en-GB" dirty="0" smtClean="0"/>
          </a:p>
          <a:p>
            <a:endParaRPr lang="en-GB" b="1" i="1" dirty="0"/>
          </a:p>
          <a:p>
            <a:r>
              <a:rPr lang="en-US" dirty="0"/>
              <a:t> </a:t>
            </a:r>
            <a:endParaRPr lang="en-GB" dirty="0"/>
          </a:p>
          <a:p>
            <a:endParaRPr lang="en-GB" b="1" i="1" dirty="0" smtClean="0"/>
          </a:p>
          <a:p>
            <a:endParaRPr lang="en-GB" b="1" i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7891" t="7421" r="21798" b="11756"/>
          <a:stretch/>
        </p:blipFill>
        <p:spPr>
          <a:xfrm>
            <a:off x="4641273" y="886690"/>
            <a:ext cx="6197012" cy="4668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705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3214255" y="498764"/>
            <a:ext cx="55418" cy="562494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>
            <a:spLocks noChangeAspect="1"/>
          </p:cNvSpPr>
          <p:nvPr/>
        </p:nvSpPr>
        <p:spPr>
          <a:xfrm>
            <a:off x="3494072" y="498763"/>
            <a:ext cx="8229600" cy="5624945"/>
          </a:xfrm>
          <a:prstGeom prst="roundRect">
            <a:avLst/>
          </a:prstGeom>
          <a:gradFill flip="none" rotWithShape="1">
            <a:gsLst>
              <a:gs pos="55000">
                <a:schemeClr val="bg2"/>
              </a:gs>
              <a:gs pos="92000">
                <a:schemeClr val="bg2">
                  <a:lumMod val="90000"/>
                </a:schemeClr>
              </a:gs>
              <a:gs pos="35065">
                <a:schemeClr val="bg2"/>
              </a:gs>
              <a:gs pos="100000">
                <a:schemeClr val="bg2">
                  <a:lumMod val="75000"/>
                </a:schemeClr>
              </a:gs>
            </a:gsLst>
            <a:lin ang="2700000" scaled="1"/>
            <a:tileRect/>
          </a:gradFill>
          <a:ln w="1270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184879" y="498763"/>
            <a:ext cx="282814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i="1" dirty="0" smtClean="0"/>
              <a:t>Course Structure</a:t>
            </a:r>
            <a:endParaRPr lang="en-GB" b="1" i="1" dirty="0"/>
          </a:p>
          <a:p>
            <a:r>
              <a:rPr lang="en-GB" dirty="0"/>
              <a:t> </a:t>
            </a:r>
          </a:p>
          <a:p>
            <a:r>
              <a:rPr lang="en-GB" dirty="0"/>
              <a:t>The </a:t>
            </a:r>
            <a:r>
              <a:rPr lang="en-GB" b="1" dirty="0"/>
              <a:t>far left</a:t>
            </a:r>
            <a:r>
              <a:rPr lang="en-GB" dirty="0"/>
              <a:t> is the </a:t>
            </a:r>
            <a:r>
              <a:rPr lang="en-GB" b="1" dirty="0"/>
              <a:t>Administration</a:t>
            </a:r>
            <a:r>
              <a:rPr lang="en-GB" dirty="0"/>
              <a:t> side of  Moodle, that allows you to manage your Course </a:t>
            </a:r>
            <a:r>
              <a:rPr lang="en-GB" dirty="0" smtClean="0"/>
              <a:t>content.</a:t>
            </a:r>
          </a:p>
          <a:p>
            <a:r>
              <a:rPr lang="en-GB" dirty="0"/>
              <a:t> </a:t>
            </a:r>
            <a:endParaRPr lang="en-GB" dirty="0" smtClean="0"/>
          </a:p>
          <a:p>
            <a:r>
              <a:rPr lang="en-GB" dirty="0" smtClean="0"/>
              <a:t>The </a:t>
            </a:r>
            <a:r>
              <a:rPr lang="en-GB" b="1" dirty="0"/>
              <a:t>Central</a:t>
            </a:r>
            <a:r>
              <a:rPr lang="en-GB" dirty="0"/>
              <a:t> section is like the </a:t>
            </a:r>
            <a:r>
              <a:rPr lang="en-GB" b="1" dirty="0"/>
              <a:t>Contents</a:t>
            </a:r>
            <a:r>
              <a:rPr lang="en-GB" dirty="0"/>
              <a:t> page of your course, where you can Add </a:t>
            </a:r>
            <a:r>
              <a:rPr lang="en-GB" dirty="0" smtClean="0"/>
              <a:t>Resources</a:t>
            </a:r>
            <a:r>
              <a:rPr lang="en-GB" dirty="0"/>
              <a:t> </a:t>
            </a:r>
            <a:r>
              <a:rPr lang="en-GB" dirty="0" smtClean="0"/>
              <a:t>and activities</a:t>
            </a:r>
          </a:p>
          <a:p>
            <a:r>
              <a:rPr lang="en-GB" dirty="0"/>
              <a:t> </a:t>
            </a:r>
          </a:p>
          <a:p>
            <a:r>
              <a:rPr lang="en-GB" dirty="0"/>
              <a:t>The </a:t>
            </a:r>
            <a:r>
              <a:rPr lang="en-GB" b="1" dirty="0"/>
              <a:t>far right</a:t>
            </a:r>
            <a:r>
              <a:rPr lang="en-GB" dirty="0"/>
              <a:t> is the </a:t>
            </a:r>
            <a:r>
              <a:rPr lang="en-GB" b="1" dirty="0"/>
              <a:t>Social</a:t>
            </a:r>
            <a:r>
              <a:rPr lang="en-GB" dirty="0"/>
              <a:t> side of Moodle, here you can set up News items, information for students, a calendar of events etc. 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Demo!</a:t>
            </a:r>
          </a:p>
          <a:p>
            <a:endParaRPr lang="en-GB" b="1" i="1" dirty="0"/>
          </a:p>
          <a:p>
            <a:r>
              <a:rPr lang="en-US" dirty="0"/>
              <a:t> </a:t>
            </a:r>
            <a:endParaRPr lang="en-GB" dirty="0"/>
          </a:p>
          <a:p>
            <a:endParaRPr lang="en-GB" b="1" i="1" dirty="0" smtClean="0"/>
          </a:p>
          <a:p>
            <a:endParaRPr lang="en-GB" b="1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0824" t="7481" r="26894" b="10133"/>
          <a:stretch/>
        </p:blipFill>
        <p:spPr>
          <a:xfrm>
            <a:off x="4507823" y="748144"/>
            <a:ext cx="5786103" cy="5126181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4017818" y="1828800"/>
            <a:ext cx="955964" cy="4017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Up Arrow 5"/>
          <p:cNvSpPr/>
          <p:nvPr/>
        </p:nvSpPr>
        <p:spPr>
          <a:xfrm>
            <a:off x="7387199" y="3418643"/>
            <a:ext cx="443346" cy="90054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Left Arrow 6"/>
          <p:cNvSpPr/>
          <p:nvPr/>
        </p:nvSpPr>
        <p:spPr>
          <a:xfrm>
            <a:off x="10293926" y="2812473"/>
            <a:ext cx="1013751" cy="38792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6553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3214255" y="498764"/>
            <a:ext cx="55418" cy="562494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>
            <a:spLocks noChangeAspect="1"/>
          </p:cNvSpPr>
          <p:nvPr/>
        </p:nvSpPr>
        <p:spPr>
          <a:xfrm>
            <a:off x="3494072" y="498763"/>
            <a:ext cx="8229600" cy="5624945"/>
          </a:xfrm>
          <a:prstGeom prst="roundRect">
            <a:avLst/>
          </a:prstGeom>
          <a:gradFill flip="none" rotWithShape="1">
            <a:gsLst>
              <a:gs pos="55000">
                <a:schemeClr val="bg2"/>
              </a:gs>
              <a:gs pos="92000">
                <a:schemeClr val="bg2">
                  <a:lumMod val="90000"/>
                </a:schemeClr>
              </a:gs>
              <a:gs pos="35065">
                <a:schemeClr val="bg2"/>
              </a:gs>
              <a:gs pos="100000">
                <a:schemeClr val="bg2">
                  <a:lumMod val="75000"/>
                </a:schemeClr>
              </a:gs>
            </a:gsLst>
            <a:lin ang="2700000" scaled="1"/>
            <a:tileRect/>
          </a:gradFill>
          <a:ln w="1270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184879" y="498763"/>
            <a:ext cx="28281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b="1" u="sng" dirty="0" smtClean="0">
                <a:latin typeface="Arial" panose="020B0604020202020204" pitchFamily="34" charset="0"/>
              </a:rPr>
              <a:t>Editing </a:t>
            </a:r>
            <a:endParaRPr lang="en-GB" b="1" i="1" dirty="0" smtClean="0">
              <a:latin typeface="Arial" panose="020B0604020202020204" pitchFamily="34" charset="0"/>
            </a:endParaRPr>
          </a:p>
          <a:p>
            <a:endParaRPr lang="en-GB" b="1" i="1" dirty="0" smtClean="0"/>
          </a:p>
          <a:p>
            <a:r>
              <a:rPr lang="en-GB" b="1" i="1" dirty="0" smtClean="0"/>
              <a:t>Turning Editing On:-</a:t>
            </a:r>
          </a:p>
          <a:p>
            <a:endParaRPr lang="en-GB" b="1" i="1" dirty="0" smtClean="0"/>
          </a:p>
          <a:p>
            <a:r>
              <a:rPr lang="en-GB" dirty="0"/>
              <a:t>This can be completed </a:t>
            </a:r>
            <a:r>
              <a:rPr lang="en-GB" dirty="0" smtClean="0"/>
              <a:t>by clicking by </a:t>
            </a:r>
            <a:r>
              <a:rPr lang="en-GB" dirty="0" smtClean="0"/>
              <a:t>on </a:t>
            </a:r>
            <a:r>
              <a:rPr lang="en-GB" b="1" dirty="0"/>
              <a:t>Settings</a:t>
            </a:r>
            <a:r>
              <a:rPr lang="en-GB" dirty="0"/>
              <a:t> under </a:t>
            </a:r>
            <a:r>
              <a:rPr lang="en-GB" b="1" dirty="0"/>
              <a:t>Administration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dirty="0" smtClean="0"/>
              <a:t>Or on the course page by clicking the </a:t>
            </a:r>
            <a:r>
              <a:rPr lang="en-GB" b="1" dirty="0" smtClean="0"/>
              <a:t>Turn editing On </a:t>
            </a:r>
            <a:r>
              <a:rPr lang="en-GB" dirty="0" smtClean="0"/>
              <a:t>button, normally found on the top right corner of the content page.</a:t>
            </a:r>
            <a:endParaRPr lang="en-GB" dirty="0"/>
          </a:p>
          <a:p>
            <a:endParaRPr lang="en-GB" b="1" i="1" dirty="0"/>
          </a:p>
          <a:p>
            <a:endParaRPr lang="en-GB" b="1" i="1" dirty="0" smtClean="0"/>
          </a:p>
          <a:p>
            <a:endParaRPr lang="en-GB" b="1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9981" r="83116" b="15625"/>
          <a:stretch/>
        </p:blipFill>
        <p:spPr>
          <a:xfrm>
            <a:off x="4439516" y="955962"/>
            <a:ext cx="2196811" cy="47105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40661" t="11799" r="18694" b="46307"/>
          <a:stretch/>
        </p:blipFill>
        <p:spPr>
          <a:xfrm>
            <a:off x="7117376" y="955962"/>
            <a:ext cx="3920837" cy="2272147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3958467" y="1173481"/>
            <a:ext cx="712643" cy="4059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Up Arrow 6"/>
          <p:cNvSpPr/>
          <p:nvPr/>
        </p:nvSpPr>
        <p:spPr>
          <a:xfrm>
            <a:off x="10432472" y="1376450"/>
            <a:ext cx="467195" cy="72043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7579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>
            <a:spLocks noChangeAspect="1"/>
          </p:cNvSpPr>
          <p:nvPr/>
        </p:nvSpPr>
        <p:spPr>
          <a:xfrm>
            <a:off x="3494072" y="498763"/>
            <a:ext cx="8229600" cy="5624945"/>
          </a:xfrm>
          <a:prstGeom prst="roundRect">
            <a:avLst/>
          </a:prstGeom>
          <a:gradFill flip="none" rotWithShape="1">
            <a:gsLst>
              <a:gs pos="55000">
                <a:schemeClr val="bg2"/>
              </a:gs>
              <a:gs pos="92000">
                <a:schemeClr val="bg2">
                  <a:lumMod val="90000"/>
                </a:schemeClr>
              </a:gs>
              <a:gs pos="35065">
                <a:schemeClr val="bg2"/>
              </a:gs>
              <a:gs pos="100000">
                <a:schemeClr val="bg2">
                  <a:lumMod val="75000"/>
                </a:schemeClr>
              </a:gs>
            </a:gsLst>
            <a:lin ang="2700000" scaled="1"/>
            <a:tileRect/>
          </a:gradFill>
          <a:ln w="1270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3214255" y="498764"/>
            <a:ext cx="55418" cy="562494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84879" y="498763"/>
            <a:ext cx="28281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b="1" u="sng" dirty="0" smtClean="0">
                <a:latin typeface="Arial" panose="020B0604020202020204" pitchFamily="34" charset="0"/>
              </a:rPr>
              <a:t>Course Set Up</a:t>
            </a:r>
            <a:endParaRPr lang="en-GB" b="1" i="1" dirty="0" smtClean="0">
              <a:latin typeface="Arial" panose="020B0604020202020204" pitchFamily="34" charset="0"/>
            </a:endParaRPr>
          </a:p>
          <a:p>
            <a:endParaRPr lang="en-GB" b="1" i="1" dirty="0">
              <a:latin typeface="Arial" panose="020B0604020202020204" pitchFamily="34" charset="0"/>
            </a:endParaRPr>
          </a:p>
          <a:p>
            <a:r>
              <a:rPr lang="en-GB" dirty="0"/>
              <a:t>This can be completed at the initial set up or edited at any time during the courses life by clicking on </a:t>
            </a:r>
            <a:r>
              <a:rPr lang="en-GB" b="1" dirty="0"/>
              <a:t>Settings</a:t>
            </a:r>
            <a:r>
              <a:rPr lang="en-GB" dirty="0"/>
              <a:t> under </a:t>
            </a:r>
            <a:r>
              <a:rPr lang="en-GB" b="1" dirty="0"/>
              <a:t>Administration</a:t>
            </a:r>
            <a:r>
              <a:rPr lang="en-GB" dirty="0"/>
              <a:t>.</a:t>
            </a:r>
          </a:p>
          <a:p>
            <a:r>
              <a:rPr lang="en-GB" dirty="0"/>
              <a:t> </a:t>
            </a:r>
          </a:p>
          <a:p>
            <a:endParaRPr lang="en-GB" b="1" i="1" dirty="0" smtClean="0"/>
          </a:p>
          <a:p>
            <a:endParaRPr lang="en-GB" b="1" i="1" dirty="0"/>
          </a:p>
          <a:p>
            <a:endParaRPr lang="en-GB" b="1" i="1" dirty="0" smtClean="0"/>
          </a:p>
          <a:p>
            <a:endParaRPr lang="en-GB" b="1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19" b="5919"/>
          <a:stretch>
            <a:fillRect/>
          </a:stretch>
        </p:blipFill>
        <p:spPr bwMode="auto">
          <a:xfrm>
            <a:off x="4825284" y="2677500"/>
            <a:ext cx="6211981" cy="2782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825284" y="637308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en-GB" dirty="0">
                <a:ea typeface="Times New Roman" panose="02020603050405020304" pitchFamily="18" charset="0"/>
              </a:rPr>
              <a:t>Add the course </a:t>
            </a:r>
            <a:r>
              <a:rPr lang="en-GB" b="1" dirty="0">
                <a:ea typeface="Times New Roman" panose="02020603050405020304" pitchFamily="18" charset="0"/>
              </a:rPr>
              <a:t>name</a:t>
            </a:r>
            <a:r>
              <a:rPr lang="en-GB" dirty="0">
                <a:ea typeface="Times New Roman" panose="02020603050405020304" pitchFamily="18" charset="0"/>
              </a:rPr>
              <a:t>, </a:t>
            </a:r>
            <a:r>
              <a:rPr lang="en-GB" b="1" dirty="0">
                <a:ea typeface="Times New Roman" panose="02020603050405020304" pitchFamily="18" charset="0"/>
              </a:rPr>
              <a:t>short name</a:t>
            </a:r>
            <a:r>
              <a:rPr lang="en-GB" dirty="0">
                <a:ea typeface="Times New Roman" panose="02020603050405020304" pitchFamily="18" charset="0"/>
              </a:rPr>
              <a:t> and course </a:t>
            </a:r>
            <a:r>
              <a:rPr lang="en-GB" b="1" dirty="0">
                <a:ea typeface="Times New Roman" panose="02020603050405020304" pitchFamily="18" charset="0"/>
              </a:rPr>
              <a:t>ID </a:t>
            </a:r>
            <a:r>
              <a:rPr lang="en-GB" dirty="0">
                <a:ea typeface="Times New Roman" panose="02020603050405020304" pitchFamily="18" charset="0"/>
              </a:rPr>
              <a:t>(if you require one).</a:t>
            </a:r>
            <a:endParaRPr lang="en-GB" sz="2800" dirty="0"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dirty="0">
                <a:ea typeface="Times New Roman" panose="02020603050405020304" pitchFamily="18" charset="0"/>
              </a:rPr>
              <a:t>In the </a:t>
            </a:r>
            <a:r>
              <a:rPr lang="en-GB" b="1" dirty="0">
                <a:ea typeface="Times New Roman" panose="02020603050405020304" pitchFamily="18" charset="0"/>
              </a:rPr>
              <a:t>summary</a:t>
            </a:r>
            <a:r>
              <a:rPr lang="en-GB" dirty="0">
                <a:ea typeface="Times New Roman" panose="02020603050405020304" pitchFamily="18" charset="0"/>
              </a:rPr>
              <a:t> text box add a brief, interesting outline of the course, you can include  image, web link, video etc.</a:t>
            </a:r>
            <a:endParaRPr lang="en-GB" sz="28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7630968" y="1837637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5354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>
            <a:spLocks noChangeAspect="1"/>
          </p:cNvSpPr>
          <p:nvPr/>
        </p:nvSpPr>
        <p:spPr>
          <a:xfrm>
            <a:off x="3494072" y="498763"/>
            <a:ext cx="8229600" cy="5624945"/>
          </a:xfrm>
          <a:prstGeom prst="roundRect">
            <a:avLst/>
          </a:prstGeom>
          <a:gradFill flip="none" rotWithShape="1">
            <a:gsLst>
              <a:gs pos="55000">
                <a:schemeClr val="bg2"/>
              </a:gs>
              <a:gs pos="92000">
                <a:schemeClr val="bg2">
                  <a:lumMod val="90000"/>
                </a:schemeClr>
              </a:gs>
              <a:gs pos="35065">
                <a:schemeClr val="bg2"/>
              </a:gs>
              <a:gs pos="100000">
                <a:schemeClr val="bg2">
                  <a:lumMod val="75000"/>
                </a:schemeClr>
              </a:gs>
            </a:gsLst>
            <a:lin ang="2700000" scaled="1"/>
            <a:tileRect/>
          </a:gradFill>
          <a:ln w="1270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3214255" y="498764"/>
            <a:ext cx="55418" cy="562494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84879" y="498763"/>
            <a:ext cx="28281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b="1" u="sng" dirty="0" smtClean="0">
                <a:latin typeface="Arial" panose="020B0604020202020204" pitchFamily="34" charset="0"/>
              </a:rPr>
              <a:t>Course Set Up</a:t>
            </a:r>
            <a:endParaRPr lang="en-GB" b="1" i="1" dirty="0" smtClean="0">
              <a:latin typeface="Arial" panose="020B0604020202020204" pitchFamily="34" charset="0"/>
            </a:endParaRPr>
          </a:p>
          <a:p>
            <a:endParaRPr lang="en-GB" b="1" i="1" dirty="0">
              <a:latin typeface="Arial" panose="020B0604020202020204" pitchFamily="34" charset="0"/>
            </a:endParaRPr>
          </a:p>
          <a:p>
            <a:r>
              <a:rPr lang="en-GB" dirty="0"/>
              <a:t>This can be completed at the initial set up or edited at any time during the courses life by clicking on </a:t>
            </a:r>
            <a:r>
              <a:rPr lang="en-GB" b="1" dirty="0"/>
              <a:t>Settings</a:t>
            </a:r>
            <a:r>
              <a:rPr lang="en-GB" dirty="0"/>
              <a:t> under </a:t>
            </a:r>
            <a:r>
              <a:rPr lang="en-GB" b="1" dirty="0"/>
              <a:t>Administration</a:t>
            </a:r>
            <a:r>
              <a:rPr lang="en-GB" dirty="0"/>
              <a:t>.</a:t>
            </a:r>
          </a:p>
          <a:p>
            <a:r>
              <a:rPr lang="en-GB" dirty="0"/>
              <a:t> </a:t>
            </a:r>
          </a:p>
          <a:p>
            <a:endParaRPr lang="en-GB" b="1" i="1" dirty="0" smtClean="0"/>
          </a:p>
          <a:p>
            <a:endParaRPr lang="en-GB" b="1" i="1" dirty="0"/>
          </a:p>
          <a:p>
            <a:endParaRPr lang="en-GB" b="1" i="1" dirty="0" smtClean="0"/>
          </a:p>
          <a:p>
            <a:endParaRPr lang="en-GB" b="1" i="1" dirty="0"/>
          </a:p>
        </p:txBody>
      </p:sp>
      <p:sp>
        <p:nvSpPr>
          <p:cNvPr id="2" name="Rectangle 1"/>
          <p:cNvSpPr/>
          <p:nvPr/>
        </p:nvSpPr>
        <p:spPr>
          <a:xfrm>
            <a:off x="4887768" y="729595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Choose topic </a:t>
            </a:r>
            <a:r>
              <a:rPr lang="en-GB" b="1" dirty="0"/>
              <a:t>format</a:t>
            </a:r>
            <a:r>
              <a:rPr lang="en-GB" dirty="0"/>
              <a:t>, for example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weekly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topic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social </a:t>
            </a:r>
          </a:p>
          <a:p>
            <a:r>
              <a:rPr lang="en-GB" dirty="0"/>
              <a:t>(these can be modified any time</a:t>
            </a:r>
            <a:r>
              <a:rPr lang="en-GB" dirty="0" smtClean="0"/>
              <a:t>).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30" b="10268"/>
          <a:stretch>
            <a:fillRect/>
          </a:stretch>
        </p:blipFill>
        <p:spPr bwMode="auto">
          <a:xfrm>
            <a:off x="4887768" y="2768908"/>
            <a:ext cx="5486400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own Arrow 5"/>
          <p:cNvSpPr/>
          <p:nvPr/>
        </p:nvSpPr>
        <p:spPr>
          <a:xfrm rot="5400000">
            <a:off x="8974859" y="3668195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8727971" y="3353098"/>
            <a:ext cx="28762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(Leave these at default for moment)</a:t>
            </a:r>
          </a:p>
        </p:txBody>
      </p:sp>
      <p:sp>
        <p:nvSpPr>
          <p:cNvPr id="5" name="Down Arrow 4"/>
          <p:cNvSpPr/>
          <p:nvPr/>
        </p:nvSpPr>
        <p:spPr>
          <a:xfrm>
            <a:off x="6733309" y="2206923"/>
            <a:ext cx="415636" cy="7302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9431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>
            <a:spLocks noChangeAspect="1"/>
          </p:cNvSpPr>
          <p:nvPr/>
        </p:nvSpPr>
        <p:spPr>
          <a:xfrm>
            <a:off x="3494072" y="498763"/>
            <a:ext cx="8229600" cy="5624945"/>
          </a:xfrm>
          <a:prstGeom prst="roundRect">
            <a:avLst/>
          </a:prstGeom>
          <a:gradFill flip="none" rotWithShape="1">
            <a:gsLst>
              <a:gs pos="55000">
                <a:schemeClr val="bg2"/>
              </a:gs>
              <a:gs pos="92000">
                <a:schemeClr val="bg2">
                  <a:lumMod val="90000"/>
                </a:schemeClr>
              </a:gs>
              <a:gs pos="35065">
                <a:schemeClr val="bg2"/>
              </a:gs>
              <a:gs pos="100000">
                <a:schemeClr val="bg2">
                  <a:lumMod val="75000"/>
                </a:schemeClr>
              </a:gs>
            </a:gsLst>
            <a:lin ang="2700000" scaled="1"/>
            <a:tileRect/>
          </a:gradFill>
          <a:ln w="1270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3214255" y="498764"/>
            <a:ext cx="55418" cy="562494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84879" y="498763"/>
            <a:ext cx="282814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b="1" u="sng" dirty="0" smtClean="0">
                <a:latin typeface="Arial" panose="020B0604020202020204" pitchFamily="34" charset="0"/>
              </a:rPr>
              <a:t>Course Set Up</a:t>
            </a:r>
            <a:endParaRPr lang="en-GB" b="1" i="1" dirty="0" smtClean="0">
              <a:latin typeface="Arial" panose="020B0604020202020204" pitchFamily="34" charset="0"/>
            </a:endParaRPr>
          </a:p>
          <a:p>
            <a:endParaRPr lang="en-GB" b="1" i="1" dirty="0">
              <a:latin typeface="Arial" panose="020B0604020202020204" pitchFamily="34" charset="0"/>
            </a:endParaRPr>
          </a:p>
          <a:p>
            <a:r>
              <a:rPr lang="en-GB" dirty="0"/>
              <a:t>This can be completed at the initial set up or edited at any time during the courses life by clicking on </a:t>
            </a:r>
            <a:r>
              <a:rPr lang="en-GB" b="1" dirty="0"/>
              <a:t>Settings</a:t>
            </a:r>
            <a:r>
              <a:rPr lang="en-GB" dirty="0"/>
              <a:t> under </a:t>
            </a:r>
            <a:r>
              <a:rPr lang="en-GB" b="1" dirty="0"/>
              <a:t>Administration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dirty="0"/>
              <a:t>Scroll down and for the rest of this page, leave at default settings for the moment until you are more familiar with Moodle; then Click </a:t>
            </a:r>
            <a:r>
              <a:rPr lang="en-GB" b="1" dirty="0"/>
              <a:t>Save Changes.</a:t>
            </a:r>
            <a:endParaRPr lang="en-GB" dirty="0"/>
          </a:p>
          <a:p>
            <a:r>
              <a:rPr lang="en-GB" dirty="0"/>
              <a:t> </a:t>
            </a:r>
          </a:p>
          <a:p>
            <a:endParaRPr lang="en-GB" dirty="0"/>
          </a:p>
          <a:p>
            <a:r>
              <a:rPr lang="en-GB" dirty="0"/>
              <a:t> </a:t>
            </a:r>
          </a:p>
          <a:p>
            <a:endParaRPr lang="en-GB" b="1" i="1" dirty="0" smtClean="0"/>
          </a:p>
          <a:p>
            <a:endParaRPr lang="en-GB" b="1" i="1" dirty="0"/>
          </a:p>
          <a:p>
            <a:endParaRPr lang="en-GB" b="1" i="1" dirty="0" smtClean="0"/>
          </a:p>
          <a:p>
            <a:endParaRPr lang="en-GB" b="1" i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68" b="9235"/>
          <a:stretch>
            <a:fillRect/>
          </a:stretch>
        </p:blipFill>
        <p:spPr bwMode="auto">
          <a:xfrm>
            <a:off x="4743017" y="1945293"/>
            <a:ext cx="5494337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4560872" y="602781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GB" dirty="0">
                <a:ea typeface="Times New Roman" panose="02020603050405020304" pitchFamily="18" charset="0"/>
              </a:rPr>
              <a:t>Create groups</a:t>
            </a:r>
            <a:endParaRPr lang="en-GB" sz="2800" dirty="0"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GB" dirty="0">
                <a:ea typeface="Times New Roman" panose="02020603050405020304" pitchFamily="18" charset="0"/>
              </a:rPr>
              <a:t>Make available for students</a:t>
            </a:r>
            <a:endParaRPr lang="en-GB" sz="2800" dirty="0"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GB" dirty="0">
                <a:ea typeface="Times New Roman" panose="02020603050405020304" pitchFamily="18" charset="0"/>
              </a:rPr>
              <a:t>Force a language</a:t>
            </a:r>
            <a:endParaRPr lang="en-GB" sz="2800" dirty="0"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GB" dirty="0">
                <a:ea typeface="Times New Roman" panose="02020603050405020304" pitchFamily="18" charset="0"/>
              </a:rPr>
              <a:t>Role renaming, for example change Manager to Boss </a:t>
            </a:r>
            <a:r>
              <a:rPr lang="en-GB" dirty="0" smtClean="0">
                <a:ea typeface="Times New Roman" panose="02020603050405020304" pitchFamily="18" charset="0"/>
              </a:rPr>
              <a:t>etc.</a:t>
            </a:r>
            <a:endParaRPr lang="en-GB" sz="28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11" name="Left Arrow 10"/>
          <p:cNvSpPr/>
          <p:nvPr/>
        </p:nvSpPr>
        <p:spPr>
          <a:xfrm>
            <a:off x="7827818" y="2382982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Left Arrow 14"/>
          <p:cNvSpPr/>
          <p:nvPr/>
        </p:nvSpPr>
        <p:spPr>
          <a:xfrm>
            <a:off x="7827818" y="3187630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Left Arrow 15"/>
          <p:cNvSpPr/>
          <p:nvPr/>
        </p:nvSpPr>
        <p:spPr>
          <a:xfrm>
            <a:off x="7827818" y="4074586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Up Arrow 11"/>
          <p:cNvSpPr/>
          <p:nvPr/>
        </p:nvSpPr>
        <p:spPr>
          <a:xfrm>
            <a:off x="5514108" y="4961543"/>
            <a:ext cx="526473" cy="81661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275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  <p:bldP spid="15" grpId="0" animBg="1"/>
      <p:bldP spid="16" grpId="0" animBg="1"/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47&quot;/&gt;&lt;lineCharCount val=&quot;1&quot;/&gt;&lt;lineCharCount val=&quot;15&quot;/&gt;&lt;/TableIndex&gt;&lt;/ShapeTextInfo&gt;"/>
  <p:tag name="PRESENTER_SHAPEINFO" val="&lt;ThreeDShapeInfo&gt;&lt;uuid val=&quot;{2E3ED0BC-EE14-47C3-871A-7F2D8C0DC611}&quot;/&gt;&lt;isInvalidForFieldText val=&quot;1&quot;/&gt;&lt;Image&gt;&lt;filename val=&quot;C:\Users\Mark\AppData\Local\Temp\CP8604257693184Session\CPTrustFolder8604257693402\PPTImport8604257853007\data\asimages\{2E3ED0BC-EE14-47C3-871A-7F2D8C0DC611}_8_S.png&quot;/&gt;&lt;left val=&quot;222&quot;/&gt;&lt;top val=&quot;57&quot;/&gt;&lt;width val=&quot;453&quot;/&gt;&lt;height val=&quot;112&quot;/&gt;&lt;hasText val=&quot;0&quot;/&gt;&lt;/Image&gt;&lt;Image&gt;&lt;filename val=&quot;C:\Users\Mark\AppData\Local\Temp\CP8604257693184Session\CPTrustFolder8604257693402\PPTImport8604257853007\data\asimages\{2E3ED0BC-EE14-47C3-871A-7F2D8C0DC611}_8_T.png&quot;/&gt;&lt;left val=&quot;226&quot;/&gt;&lt;top val=&quot;57&quot;/&gt;&lt;width val=&quot;446&quot;/&gt;&lt;height val=&quot;108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0&quot;/&gt;&lt;/TableIndex&gt;&lt;/ShapeTextInfo&gt;"/>
  <p:tag name="PRESENTER_SHAPEINFO" val="&lt;ThreeDShapeInfo&gt;&lt;uuid val=&quot;{79B7BC7E-6845-41CA-B83F-56D85EE77E23}&quot;/&gt;&lt;isInvalidForFieldText val=&quot;1&quot;/&gt;&lt;Image&gt;&lt;filename val=&quot;C:\Users\Mark\AppData\Local\Temp\CP8604257693184Session\CPTrustFolder8604257693402\PPTImport8604257853007\data\asimages\{79B7BC7E-6845-41CA-B83F-56D85EE77E23}_8_S.png&quot;/&gt;&lt;left val=&quot;57&quot;/&gt;&lt;top val=&quot;409&quot;/&gt;&lt;width val=&quot;293&quot;/&gt;&lt;height val=&quot;37&quot;/&gt;&lt;hasText val=&quot;0&quot;/&gt;&lt;/Image&gt;&lt;Image&gt;&lt;filename val=&quot;C:\Users\Mark\AppData\Local\Temp\CP8604257693184Session\CPTrustFolder8604257693402\PPTImport8604257853007\data\asimages\{79B7BC7E-6845-41CA-B83F-56D85EE77E23}_8_T.png&quot;/&gt;&lt;left val=&quot;57&quot;/&gt;&lt;top val=&quot;408&quot;/&gt;&lt;width val=&quot;289&quot;/&gt;&lt;height val=&quot;39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1&quot;/&gt;&lt;/TableIndex&gt;&lt;/ShapeTextInfo&gt;"/>
  <p:tag name="PRESENTER_SHAPEINFO" val="&lt;ThreeDShapeInfo&gt;&lt;uuid val=&quot;{610600A6-1360-4B26-9813-FF158842B36F}&quot;/&gt;&lt;isInvalidForFieldText val=&quot;1&quot;/&gt;&lt;Image&gt;&lt;filename val=&quot;C:\Users\Mark\AppData\Local\Temp\CP8604257693184Session\CPTrustFolder8604257693402\PPTImport8604257853007\data\asimages\{610600A6-1360-4B26-9813-FF158842B36F}_8_S.png&quot;/&gt;&lt;left val=&quot;619&quot;/&gt;&lt;top val=&quot;408&quot;/&gt;&lt;width val=&quot;293&quot;/&gt;&lt;height val=&quot;37&quot;/&gt;&lt;hasText val=&quot;0&quot;/&gt;&lt;/Image&gt;&lt;Image&gt;&lt;filename val=&quot;C:\Users\Mark\AppData\Local\Temp\CP8604257693184Session\CPTrustFolder8604257693402\PPTImport8604257853007\data\asimages\{610600A6-1360-4B26-9813-FF158842B36F}_8_T.png&quot;/&gt;&lt;left val=&quot;619&quot;/&gt;&lt;top val=&quot;407&quot;/&gt;&lt;width val=&quot;289&quot;/&gt;&lt;height val=&quot;38&quot;/&gt;&lt;hasText val=&quot;1&quot;/&gt;&lt;/Image&gt;&lt;/ThreeDShapeInfo&gt;"/>
</p:tagLst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297</TotalTime>
  <Words>306</Words>
  <Application>Microsoft Office PowerPoint</Application>
  <PresentationFormat>Widescreen</PresentationFormat>
  <Paragraphs>142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Symbol</vt:lpstr>
      <vt:lpstr>Times New Roman</vt:lpstr>
      <vt:lpstr>Retrospect</vt:lpstr>
      <vt:lpstr>Course Settings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Settings and Editing</dc:title>
  <dc:creator>Mark Rollins</dc:creator>
  <cp:lastModifiedBy>Mark Rollins</cp:lastModifiedBy>
  <cp:revision>18</cp:revision>
  <dcterms:created xsi:type="dcterms:W3CDTF">2013-10-03T11:37:35Z</dcterms:created>
  <dcterms:modified xsi:type="dcterms:W3CDTF">2013-10-09T15:58:06Z</dcterms:modified>
</cp:coreProperties>
</file>